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553" r:id="rId3"/>
    <p:sldId id="545" r:id="rId4"/>
    <p:sldId id="546" r:id="rId5"/>
    <p:sldId id="509" r:id="rId6"/>
    <p:sldId id="510" r:id="rId7"/>
    <p:sldId id="525" r:id="rId8"/>
    <p:sldId id="544" r:id="rId9"/>
    <p:sldId id="554" r:id="rId10"/>
    <p:sldId id="511" r:id="rId11"/>
    <p:sldId id="263" r:id="rId12"/>
    <p:sldId id="264" r:id="rId13"/>
    <p:sldId id="265" r:id="rId14"/>
    <p:sldId id="266" r:id="rId15"/>
    <p:sldId id="269" r:id="rId16"/>
    <p:sldId id="539" r:id="rId17"/>
    <p:sldId id="540" r:id="rId18"/>
    <p:sldId id="528" r:id="rId19"/>
    <p:sldId id="529" r:id="rId20"/>
    <p:sldId id="530" r:id="rId21"/>
    <p:sldId id="531" r:id="rId22"/>
    <p:sldId id="532" r:id="rId23"/>
    <p:sldId id="533" r:id="rId24"/>
    <p:sldId id="277" r:id="rId25"/>
    <p:sldId id="543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520" r:id="rId36"/>
    <p:sldId id="521" r:id="rId37"/>
    <p:sldId id="522" r:id="rId38"/>
    <p:sldId id="523" r:id="rId39"/>
    <p:sldId id="524" r:id="rId40"/>
    <p:sldId id="526" r:id="rId41"/>
    <p:sldId id="527" r:id="rId42"/>
    <p:sldId id="536" r:id="rId43"/>
    <p:sldId id="537" r:id="rId44"/>
    <p:sldId id="541" r:id="rId45"/>
    <p:sldId id="542" r:id="rId4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4CA"/>
          </a:solidFill>
        </a:fill>
      </a:tcStyle>
    </a:wholeTbl>
    <a:band2H>
      <a:tcTxStyle/>
      <a:tcStyle>
        <a:tcBdr/>
        <a:fill>
          <a:solidFill>
            <a:srgbClr val="F6EB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952" autoAdjust="0"/>
  </p:normalViewPr>
  <p:slideViewPr>
    <p:cSldViewPr snapToGrid="0" snapToObjects="1">
      <p:cViewPr varScale="1">
        <p:scale>
          <a:sx n="94" d="100"/>
          <a:sy n="94" d="100"/>
        </p:scale>
        <p:origin x="54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526285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0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 vs. Min Heaps</a:t>
            </a:r>
          </a:p>
        </p:txBody>
      </p:sp>
    </p:spTree>
    <p:extLst>
      <p:ext uri="{BB962C8B-B14F-4D97-AF65-F5344CB8AC3E}">
        <p14:creationId xmlns:p14="http://schemas.microsoft.com/office/powerpoint/2010/main" val="2363863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</a:t>
            </a:r>
            <a:r>
              <a:rPr lang="en-US" baseline="0" dirty="0"/>
              <a:t> new entry to an </a:t>
            </a:r>
            <a:r>
              <a:rPr lang="en-US" b="1" baseline="0" dirty="0"/>
              <a:t>existing </a:t>
            </a:r>
            <a:r>
              <a:rPr lang="en-US" baseline="0" dirty="0"/>
              <a:t>heap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5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 a binary tree first</a:t>
            </a:r>
          </a:p>
        </p:txBody>
      </p:sp>
    </p:spTree>
    <p:extLst>
      <p:ext uri="{BB962C8B-B14F-4D97-AF65-F5344CB8AC3E}">
        <p14:creationId xmlns:p14="http://schemas.microsoft.com/office/powerpoint/2010/main" val="1858454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 heap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Remove root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Reheap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3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 heap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Remove root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Reheap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8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8078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5810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DE9390-1621-4692-998C-E267F361E791}" type="datetime1">
              <a:rPr lang="en-US"/>
              <a:pPr>
                <a:defRPr/>
              </a:pPr>
              <a:t>7/11/2021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94DA9-119A-4194-AEFC-7E11859610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8100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Structures Using Java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6CD42-B6D1-4822-A054-53FA479560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4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5D9129-C463-4385-93F1-EFD4D24E81EC}" type="datetime1">
              <a:rPr lang="en-US"/>
              <a:pPr>
                <a:defRPr/>
              </a:pPr>
              <a:t>7/11/2021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1813E-7C9C-401C-87C7-FB76F96266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58233" y="0"/>
            <a:ext cx="8513234" cy="81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Shape 15" descr="Shape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49" y="913012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player.pearsoncmg.com/assets/secs-vn-ch27a-implementing-the-adt-hea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aplayer.pearsoncmg.com/assets/secs-vn-ch27b-the-heap-sor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xfrm>
            <a:off x="379413" y="0"/>
            <a:ext cx="8392054" cy="816042"/>
          </a:xfrm>
          <a:prstGeom prst="rect">
            <a:avLst/>
          </a:prstGeom>
        </p:spPr>
        <p:txBody>
          <a:bodyPr lIns="0" tIns="0" rIns="0" bIns="0"/>
          <a:lstStyle/>
          <a:p>
            <a:pPr defTabSz="713231">
              <a:defRPr sz="3432"/>
            </a:pPr>
            <a:r>
              <a:rPr lang="en-US" dirty="0"/>
              <a:t>Module 19 - Heaps</a:t>
            </a:r>
            <a:endParaRPr baseline="30018" dirty="0"/>
          </a:p>
        </p:txBody>
      </p:sp>
      <p:sp>
        <p:nvSpPr>
          <p:cNvPr id="46" name="Shape 199"/>
          <p:cNvSpPr txBox="1"/>
          <p:nvPr/>
        </p:nvSpPr>
        <p:spPr>
          <a:xfrm>
            <a:off x="4826000" y="1421040"/>
            <a:ext cx="4080005" cy="1538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200" dirty="0"/>
              <a:t>Ch. 27 - </a:t>
            </a:r>
            <a:r>
              <a:rPr sz="2200" dirty="0"/>
              <a:t>A Heap Implementation</a:t>
            </a:r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249435" y="-76201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Creating a Heap</a:t>
            </a:r>
            <a:r>
              <a:rPr lang="en-US" dirty="0"/>
              <a:t> from Existing Data</a:t>
            </a:r>
            <a:endParaRPr dirty="0"/>
          </a:p>
        </p:txBody>
      </p:sp>
      <p:pic>
        <p:nvPicPr>
          <p:cNvPr id="139" name="An illustration represents a set of heap of entries and an array of entries." descr="An illustration represents a set of heap of entries and an array of entries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452495"/>
            <a:ext cx="2985081" cy="1002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An illustration represents a set of heap of entries and an array entry.The complete tree that the array represents." descr="An illustration represents a set of heap of entries and an array entry.The complete tree that the array represents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7864" y="762511"/>
            <a:ext cx="2448272" cy="2382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An illustration represents a set of heap of entries and an array entry. After the call to reheap with three." descr="An illustration represents a set of heap of entries and an array entry. After the call to reheap with three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39932" y="985614"/>
            <a:ext cx="2446868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An illustration represents a set of heap of entries and an array entry.After the call to reheap with two." descr="An illustration represents a set of heap of entries and an array entry.After the call to reheap with two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9435" y="3416381"/>
            <a:ext cx="2476853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An illustration represents a set of heap of entries and an array entry. During the call to reheat with 1." descr="An illustration represents a set of heap of entries and an array entry. During the call to reheat with 1.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34939" y="3416381"/>
            <a:ext cx="2472855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An illustration represents a set of heap of entries and an array entry. After the call to reheap with one.." descr="An illustration represents a set of heap of entries and an array entry. After the call to reheap with one..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91467" y="3416381"/>
            <a:ext cx="2466858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7704944" y="1953562"/>
            <a:ext cx="1319135" cy="118090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435" y="4394478"/>
            <a:ext cx="1624334" cy="128679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84629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>
            <a:spLocks noGrp="1"/>
          </p:cNvSpPr>
          <p:nvPr>
            <p:ph type="title"/>
          </p:nvPr>
        </p:nvSpPr>
        <p:spPr>
          <a:xfrm>
            <a:off x="249435" y="152399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Adding a</a:t>
            </a:r>
            <a:r>
              <a:rPr lang="en-US" dirty="0"/>
              <a:t> New</a:t>
            </a:r>
            <a:r>
              <a:rPr dirty="0"/>
              <a:t> Entry</a:t>
            </a:r>
          </a:p>
        </p:txBody>
      </p:sp>
      <p:sp>
        <p:nvSpPr>
          <p:cNvPr id="74" name="FIGURE 27-2 The steps in adding 85 to the maxheap in Figure 27-1a"/>
          <p:cNvSpPr txBox="1">
            <a:spLocks noGrp="1"/>
          </p:cNvSpPr>
          <p:nvPr>
            <p:ph type="body" sz="quarter" idx="1"/>
          </p:nvPr>
        </p:nvSpPr>
        <p:spPr>
          <a:xfrm>
            <a:off x="391417" y="5521406"/>
            <a:ext cx="8229600" cy="352520"/>
          </a:xfrm>
          <a:prstGeom prst="rect">
            <a:avLst/>
          </a:prstGeom>
        </p:spPr>
        <p:txBody>
          <a:bodyPr>
            <a:noAutofit/>
          </a:bodyPr>
          <a:lstStyle>
            <a:lvl1pPr defTabSz="448055">
              <a:defRPr sz="2156"/>
            </a:lvl1pPr>
          </a:lstStyle>
          <a:p>
            <a:r>
              <a:rPr sz="1800" b="0" dirty="0"/>
              <a:t>The steps in adding 85 to the </a:t>
            </a:r>
            <a:r>
              <a:rPr sz="1800" b="0" dirty="0" err="1"/>
              <a:t>maxheap</a:t>
            </a:r>
            <a:endParaRPr sz="1800" b="0" dirty="0"/>
          </a:p>
        </p:txBody>
      </p:sp>
      <p:pic>
        <p:nvPicPr>
          <p:cNvPr id="75" name="3 tree diagrams represent the nodes in a binary tree structure. There are 4 levels in each tree. Adding at a leaf." descr="3 tree diagrams represent the nodes in a binary tree structure. There are 4 levels in each tree. Adding at a leaf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971" y="2227488"/>
            <a:ext cx="2808600" cy="2555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3 tree diagrams represent the nodes in a binary tree structure. There are 4 levels in each tree. Swap new value with parent." descr="3 tree diagrams represent the nodes in a binary tree structure. There are 4 levels in each tree. Swap new value with parent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8746" y="2227488"/>
            <a:ext cx="2739983" cy="2555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3 tree diagrams represent the nodes in a binary tree structure. There are 4 levels in each tree. Result is maxheap." descr="3 tree diagrams represent the nodes in a binary tree structure. There are 4 levels in each tree. Result is maxheap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0845" y="2227488"/>
            <a:ext cx="2744716" cy="2555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Adding an Entry without Swaps</a:t>
            </a:r>
          </a:p>
        </p:txBody>
      </p:sp>
      <p:sp>
        <p:nvSpPr>
          <p:cNvPr id="80" name="FIGURE 27-3 A revision of the steps to add 85, as shown in Figure 27-2, to avoid swaps"/>
          <p:cNvSpPr txBox="1">
            <a:spLocks noGrp="1"/>
          </p:cNvSpPr>
          <p:nvPr>
            <p:ph type="body" sz="quarter" idx="1"/>
          </p:nvPr>
        </p:nvSpPr>
        <p:spPr>
          <a:xfrm>
            <a:off x="443971" y="5848708"/>
            <a:ext cx="8513566" cy="581002"/>
          </a:xfrm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rPr dirty="0"/>
              <a:t>A revision of the steps to add 85</a:t>
            </a:r>
            <a:r>
              <a:rPr lang="en-US" dirty="0"/>
              <a:t> </a:t>
            </a:r>
            <a:r>
              <a:rPr dirty="0"/>
              <a:t>to avoid swaps</a:t>
            </a:r>
          </a:p>
        </p:txBody>
      </p:sp>
      <p:pic>
        <p:nvPicPr>
          <p:cNvPr id="81" name="4 tree diagrams represent the nodes in a binary tree structure. Add new leaf." descr="4 tree diagrams represent the nodes in a binary tree structure. Add new leaf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103" y="824735"/>
            <a:ext cx="3439085" cy="2510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4 tree diagrams represent the nodes in a binary tree structure. Slide value larger than new value." descr="4 tree diagrams represent the nodes in a binary tree structure. Slide value larger than new value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31011" y="799335"/>
            <a:ext cx="3386087" cy="2561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4 tree diagrams represent the nodes in a binary tree structure. Insert where new value is less than empty node’s parent." descr="4 tree diagrams represent the nodes in a binary tree structure. Insert where new value is less than empty node’s parent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8633" y="3632646"/>
            <a:ext cx="3469727" cy="234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4 tree diagrams represent the nodes in a binary tree structure. Result is a max heap." descr="4 tree diagrams represent the nodes in a binary tree structure. Result is a max heap.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33872" y="3636416"/>
            <a:ext cx="2693224" cy="234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Adding an Entry to Heap </a:t>
            </a:r>
            <a:r>
              <a:rPr sz="3600" dirty="0"/>
              <a:t>(</a:t>
            </a:r>
            <a:r>
              <a:rPr lang="en-US" sz="3600" dirty="0"/>
              <a:t>1 of 2</a:t>
            </a:r>
            <a:r>
              <a:rPr sz="3600" dirty="0"/>
              <a:t>)</a:t>
            </a:r>
          </a:p>
        </p:txBody>
      </p:sp>
      <p:pic>
        <p:nvPicPr>
          <p:cNvPr id="88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971" y="824256"/>
            <a:ext cx="7970293" cy="1320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971" y="2320896"/>
            <a:ext cx="7970293" cy="1001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971" y="3622727"/>
            <a:ext cx="6953217" cy="1072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971" y="4976031"/>
            <a:ext cx="8093886" cy="1040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Adding an Entry to Heap </a:t>
            </a:r>
            <a:r>
              <a:rPr sz="3600" dirty="0"/>
              <a:t>(</a:t>
            </a:r>
            <a:r>
              <a:rPr lang="en-US" sz="3600" dirty="0"/>
              <a:t>2 of</a:t>
            </a:r>
            <a:r>
              <a:rPr sz="3600" dirty="0"/>
              <a:t> 2)</a:t>
            </a:r>
          </a:p>
        </p:txBody>
      </p:sp>
      <p:sp>
        <p:nvSpPr>
          <p:cNvPr id="94" name="FIGURE 27-4 An array representation of the steps in Figure 27-3"/>
          <p:cNvSpPr txBox="1">
            <a:spLocks noGrp="1"/>
          </p:cNvSpPr>
          <p:nvPr>
            <p:ph type="body" sz="quarter" idx="1"/>
          </p:nvPr>
        </p:nvSpPr>
        <p:spPr>
          <a:xfrm>
            <a:off x="457200" y="5753158"/>
            <a:ext cx="8229600" cy="581001"/>
          </a:xfrm>
          <a:prstGeom prst="rect">
            <a:avLst/>
          </a:prstGeom>
        </p:spPr>
        <p:txBody>
          <a:bodyPr>
            <a:normAutofit/>
          </a:bodyPr>
          <a:lstStyle>
            <a:lvl1pPr defTabSz="466344">
              <a:defRPr sz="2243"/>
            </a:lvl1pPr>
          </a:lstStyle>
          <a:p>
            <a:r>
              <a:rPr sz="1800" b="0" dirty="0"/>
              <a:t>An array representation of the steps</a:t>
            </a:r>
          </a:p>
        </p:txBody>
      </p:sp>
      <p:pic>
        <p:nvPicPr>
          <p:cNvPr id="95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865" y="1349840"/>
            <a:ext cx="8093885" cy="1040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865" y="2892790"/>
            <a:ext cx="7321981" cy="96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865" y="4362647"/>
            <a:ext cx="8325135" cy="1040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Removing a Value from A Heap</a:t>
            </a:r>
          </a:p>
        </p:txBody>
      </p:sp>
      <p:pic>
        <p:nvPicPr>
          <p:cNvPr id="109" name="4 tree diagrams represent the nodes in a binary tree structure. Replace the root’s entry wit the last leaf’s value." descr="4 tree diagrams represent the nodes in a binary tree structure. Replace the root’s entry wit the last leaf’s value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892" y="810330"/>
            <a:ext cx="3141046" cy="2494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4 tree diagrams represent the nodes in a binary tree structure. Delete the leaf, swap 30 with it’s largest child, 85." descr="4 tree diagrams represent the nodes in a binary tree structure. Delete the leaf, swap 30 with it’s largest child, 85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7372" y="810330"/>
            <a:ext cx="2941210" cy="2485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4 tree diagrams represent the nodes in a binary tree structure. Swap 30 with the largest child, 80." descr="4 tree diagrams represent the nodes in a binary tree structure. Swap 30 with the largest child, 80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62" y="3557155"/>
            <a:ext cx="3076885" cy="2353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4 tree diagrams represent the nodes in a binary tree structure. Result is a maxheap." descr="4 tree diagrams represent the nodes in a binary tree structure. Result is a maxheap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59227" y="3557155"/>
            <a:ext cx="2814143" cy="237629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ight Arrow 6"/>
          <p:cNvSpPr/>
          <p:nvPr/>
        </p:nvSpPr>
        <p:spPr>
          <a:xfrm rot="2463706" flipH="1">
            <a:off x="3029025" y="5658323"/>
            <a:ext cx="1224289" cy="550243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Why</a:t>
            </a:r>
            <a:r>
              <a:rPr kumimoji="0" lang="en-US" sz="1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80 here ?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5767B2-CEB7-46BA-BAEC-8FBE2ED2DCB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Build </a:t>
            </a:r>
            <a:r>
              <a:rPr lang="en-US" dirty="0" err="1"/>
              <a:t>MaxHeap</a:t>
            </a:r>
            <a:r>
              <a:rPr lang="en-US" dirty="0"/>
              <a:t> | Example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458" y="1203328"/>
            <a:ext cx="7550651" cy="95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347538" y="2618072"/>
            <a:ext cx="697057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7030A0"/>
                </a:solidFill>
              </a:rPr>
              <a:t>Is it a Heap?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How do you know?</a:t>
            </a:r>
          </a:p>
        </p:txBody>
      </p:sp>
    </p:spTree>
    <p:extLst>
      <p:ext uri="{BB962C8B-B14F-4D97-AF65-F5344CB8AC3E}">
        <p14:creationId xmlns:p14="http://schemas.microsoft.com/office/powerpoint/2010/main" val="12322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5767B2-CEB7-46BA-BAEC-8FBE2ED2DCB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Build Heap – Another Example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458" y="1203328"/>
            <a:ext cx="7550651" cy="95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2548" y="2758623"/>
            <a:ext cx="6571624" cy="266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969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5767B2-CEB7-46BA-BAEC-8FBE2ED2DCB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Build Heap – Another Example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458" y="1203328"/>
            <a:ext cx="7550651" cy="95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3274" y="2767428"/>
            <a:ext cx="6016680" cy="244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301863" y="2299005"/>
            <a:ext cx="6641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 Find parent of last child  = (child-1)/2 (integer division)</a:t>
            </a:r>
          </a:p>
          <a:p>
            <a:endParaRPr lang="en-US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280228" y="1039598"/>
            <a:ext cx="1211943" cy="3586832"/>
            <a:chOff x="3309257" y="1037772"/>
            <a:chExt cx="1211943" cy="3780971"/>
          </a:xfrm>
        </p:grpSpPr>
        <p:sp>
          <p:nvSpPr>
            <p:cNvPr id="14" name="Oval 13"/>
            <p:cNvSpPr/>
            <p:nvPr/>
          </p:nvSpPr>
          <p:spPr>
            <a:xfrm>
              <a:off x="3708400" y="1037772"/>
              <a:ext cx="8128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309257" y="4441376"/>
              <a:ext cx="653143" cy="3773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891914" y="4958092"/>
            <a:ext cx="1083422" cy="171144"/>
            <a:chOff x="4668065" y="4578406"/>
            <a:chExt cx="955740" cy="246735"/>
          </a:xfrm>
        </p:grpSpPr>
        <p:sp>
          <p:nvSpPr>
            <p:cNvPr id="18" name="Oval 17"/>
            <p:cNvSpPr/>
            <p:nvPr/>
          </p:nvSpPr>
          <p:spPr>
            <a:xfrm>
              <a:off x="4668065" y="4578406"/>
              <a:ext cx="435429" cy="2467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73863" y="4578406"/>
              <a:ext cx="449942" cy="2394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23274" y="5462069"/>
            <a:ext cx="6620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Find largest of children</a:t>
            </a:r>
          </a:p>
          <a:p>
            <a:r>
              <a:rPr lang="en-US" sz="2000" dirty="0"/>
              <a:t>3. If child &gt; parent -  SWAP!</a:t>
            </a:r>
          </a:p>
        </p:txBody>
      </p:sp>
    </p:spTree>
    <p:extLst>
      <p:ext uri="{BB962C8B-B14F-4D97-AF65-F5344CB8AC3E}">
        <p14:creationId xmlns:p14="http://schemas.microsoft.com/office/powerpoint/2010/main" val="220948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75F96C-8F52-4509-A930-11AC1E5A574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533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173040"/>
            <a:ext cx="8229600" cy="679668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Build Heap</a:t>
            </a: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1143" y="1883133"/>
            <a:ext cx="7050513" cy="296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8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932544"/>
            <a:ext cx="6172200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9" name="Text Box 23"/>
          <p:cNvSpPr txBox="1">
            <a:spLocks noChangeArrowheads="1"/>
          </p:cNvSpPr>
          <p:nvPr/>
        </p:nvSpPr>
        <p:spPr bwMode="auto">
          <a:xfrm>
            <a:off x="2013857" y="1640121"/>
            <a:ext cx="4751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parent = (child-1)/2 (integer division)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801256" y="4451803"/>
            <a:ext cx="5989609" cy="1876425"/>
            <a:chOff x="2801256" y="4451803"/>
            <a:chExt cx="5989609" cy="1876425"/>
          </a:xfrm>
        </p:grpSpPr>
        <p:pic>
          <p:nvPicPr>
            <p:cNvPr id="8090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9125" y="4451803"/>
              <a:ext cx="4471740" cy="187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6" name="Oval 18"/>
            <p:cNvSpPr>
              <a:spLocks noChangeArrowheads="1"/>
            </p:cNvSpPr>
            <p:nvPr/>
          </p:nvSpPr>
          <p:spPr bwMode="auto">
            <a:xfrm>
              <a:off x="4455877" y="6063343"/>
              <a:ext cx="381000" cy="2286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4651819" y="5635183"/>
              <a:ext cx="381000" cy="2286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1800000">
              <a:off x="2801256" y="5094513"/>
              <a:ext cx="1451429" cy="566057"/>
            </a:xfrm>
            <a:prstGeom prst="rightArrow">
              <a:avLst>
                <a:gd name="adj1" fmla="val 50000"/>
                <a:gd name="adj2" fmla="val 551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18048" y="928914"/>
            <a:ext cx="3658866" cy="3229431"/>
            <a:chOff x="318048" y="928914"/>
            <a:chExt cx="3658866" cy="3229431"/>
          </a:xfrm>
        </p:grpSpPr>
        <p:sp>
          <p:nvSpPr>
            <p:cNvPr id="33" name="TextBox 32"/>
            <p:cNvSpPr txBox="1"/>
            <p:nvPr/>
          </p:nvSpPr>
          <p:spPr>
            <a:xfrm>
              <a:off x="318048" y="2264240"/>
              <a:ext cx="21611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Go to next parent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3352800" y="928914"/>
              <a:ext cx="624114" cy="3338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705431" y="3664860"/>
              <a:ext cx="783772" cy="4934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07476" y="4397821"/>
            <a:ext cx="2457484" cy="1067775"/>
            <a:chOff x="307476" y="4397821"/>
            <a:chExt cx="2457484" cy="1067775"/>
          </a:xfrm>
        </p:grpSpPr>
        <p:sp>
          <p:nvSpPr>
            <p:cNvPr id="37" name="Oval 36"/>
            <p:cNvSpPr/>
            <p:nvPr/>
          </p:nvSpPr>
          <p:spPr>
            <a:xfrm>
              <a:off x="1451439" y="4397821"/>
              <a:ext cx="624103" cy="391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140857" y="4405081"/>
              <a:ext cx="624103" cy="391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7476" y="5065486"/>
              <a:ext cx="21243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Find largest child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09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4"/>
          <p:cNvSpPr txBox="1">
            <a:spLocks noGrp="1"/>
          </p:cNvSpPr>
          <p:nvPr>
            <p:ph type="title"/>
          </p:nvPr>
        </p:nvSpPr>
        <p:spPr>
          <a:xfrm>
            <a:off x="258233" y="190005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Video Notes</a:t>
            </a:r>
            <a:endParaRPr dirty="0"/>
          </a:p>
        </p:txBody>
      </p:sp>
      <p:sp>
        <p:nvSpPr>
          <p:cNvPr id="7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400049" y="1021278"/>
            <a:ext cx="8229601" cy="51985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Adding to a Heap</a:t>
            </a:r>
          </a:p>
          <a:p>
            <a:pPr lvl="1"/>
            <a:r>
              <a:rPr lang="en-US" sz="2000" dirty="0">
                <a:hlinkClick r:id="rId3"/>
              </a:rPr>
              <a:t>https://mediaplayer.pearsoncmg.com/assets/secs-vn-ch27a-implementing-the-adt-heap</a:t>
            </a:r>
            <a:endParaRPr lang="en-US" sz="2000" dirty="0"/>
          </a:p>
          <a:p>
            <a:r>
              <a:rPr lang="en-US" dirty="0"/>
              <a:t>The Heap Sort</a:t>
            </a:r>
          </a:p>
          <a:p>
            <a:pPr lvl="1"/>
            <a:r>
              <a:rPr lang="en-US" sz="2000" dirty="0">
                <a:hlinkClick r:id="rId4"/>
              </a:rPr>
              <a:t>https://mediaplayer.pearsoncmg.com/assets/secs-vn-ch27b-the-heap-sort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38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7359" y="1011692"/>
            <a:ext cx="6032613" cy="258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40AE074-B402-4BDA-BE7D-260D530A959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3557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116112"/>
            <a:ext cx="7772400" cy="914400"/>
          </a:xfrm>
          <a:noFill/>
        </p:spPr>
        <p:txBody>
          <a:bodyPr/>
          <a:lstStyle/>
          <a:p>
            <a:pPr eaLnBrk="1" hangingPunct="1"/>
            <a:r>
              <a:rPr lang="en-US" dirty="0"/>
              <a:t>Build Heap</a:t>
            </a:r>
          </a:p>
        </p:txBody>
      </p:sp>
      <p:sp>
        <p:nvSpPr>
          <p:cNvPr id="20" name="Oval 19"/>
          <p:cNvSpPr/>
          <p:nvPr/>
        </p:nvSpPr>
        <p:spPr>
          <a:xfrm>
            <a:off x="6473386" y="1814271"/>
            <a:ext cx="580571" cy="3338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21520" y="1836045"/>
            <a:ext cx="580571" cy="3338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864874" y="3715651"/>
            <a:ext cx="5742282" cy="2488864"/>
            <a:chOff x="1864874" y="3831772"/>
            <a:chExt cx="5742282" cy="2488864"/>
          </a:xfrm>
        </p:grpSpPr>
        <p:pic>
          <p:nvPicPr>
            <p:cNvPr id="8192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4874" y="3831772"/>
              <a:ext cx="5742282" cy="2488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Down Arrow 21"/>
            <p:cNvSpPr/>
            <p:nvPr/>
          </p:nvSpPr>
          <p:spPr>
            <a:xfrm>
              <a:off x="2394857" y="3860800"/>
              <a:ext cx="391886" cy="52251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30378" y="4659021"/>
              <a:ext cx="580571" cy="3338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119192" y="5370207"/>
              <a:ext cx="580571" cy="3338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682063" y="5772090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this a heap?</a:t>
            </a:r>
          </a:p>
        </p:txBody>
      </p:sp>
    </p:spTree>
    <p:extLst>
      <p:ext uri="{BB962C8B-B14F-4D97-AF65-F5344CB8AC3E}">
        <p14:creationId xmlns:p14="http://schemas.microsoft.com/office/powerpoint/2010/main" val="311639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643" y="1478607"/>
            <a:ext cx="7602317" cy="316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853309-0C22-46F0-A2E1-9BF09ECDA11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4581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Build Heap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82947" y="3443501"/>
            <a:ext cx="841793" cy="1084957"/>
            <a:chOff x="1182947" y="3443501"/>
            <a:chExt cx="841793" cy="1084957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1182947" y="4176455"/>
              <a:ext cx="529739" cy="35200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495001" y="3443501"/>
              <a:ext cx="529739" cy="35200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81427" y="1538514"/>
            <a:ext cx="4171145" cy="4493138"/>
            <a:chOff x="981427" y="1538514"/>
            <a:chExt cx="4171145" cy="4493138"/>
          </a:xfrm>
        </p:grpSpPr>
        <p:sp>
          <p:nvSpPr>
            <p:cNvPr id="16" name="TextBox 15"/>
            <p:cNvSpPr txBox="1"/>
            <p:nvPr/>
          </p:nvSpPr>
          <p:spPr>
            <a:xfrm>
              <a:off x="981427" y="5631542"/>
              <a:ext cx="2605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Check the last parent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455886" y="1538514"/>
              <a:ext cx="696686" cy="4499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628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853309-0C22-46F0-A2E1-9BF09ECDA11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4581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Build Heap</a:t>
            </a:r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957" y="1370012"/>
            <a:ext cx="7626564" cy="31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Oval 12"/>
          <p:cNvSpPr/>
          <p:nvPr/>
        </p:nvSpPr>
        <p:spPr>
          <a:xfrm>
            <a:off x="1988457" y="2365829"/>
            <a:ext cx="754743" cy="478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59945" y="1284517"/>
            <a:ext cx="754743" cy="478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72903" y="5210629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this a heap?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ED22C-724E-4357-8E13-4CAE327D8364}"/>
              </a:ext>
            </a:extLst>
          </p:cNvPr>
          <p:cNvSpPr txBox="1"/>
          <p:nvPr/>
        </p:nvSpPr>
        <p:spPr>
          <a:xfrm>
            <a:off x="995687" y="5710535"/>
            <a:ext cx="7455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No, continue to “</a:t>
            </a:r>
            <a:r>
              <a:rPr lang="en-US" sz="2400" dirty="0" err="1"/>
              <a:t>reheap</a:t>
            </a:r>
            <a:r>
              <a:rPr lang="en-US" sz="2400" dirty="0"/>
              <a:t>” the tree with the “root” of 15 </a:t>
            </a:r>
          </a:p>
        </p:txBody>
      </p:sp>
    </p:spTree>
    <p:extLst>
      <p:ext uri="{BB962C8B-B14F-4D97-AF65-F5344CB8AC3E}">
        <p14:creationId xmlns:p14="http://schemas.microsoft.com/office/powerpoint/2010/main" val="193704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46FC593-85C2-4D6E-B109-C7493F9A721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5605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Build Heap</a:t>
            </a: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2823" y="1186089"/>
            <a:ext cx="5730598" cy="234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2656114" y="1930400"/>
            <a:ext cx="493486" cy="391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10228" y="2561772"/>
            <a:ext cx="493486" cy="391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184853" y="3788227"/>
            <a:ext cx="5018319" cy="2583543"/>
            <a:chOff x="2184853" y="3788227"/>
            <a:chExt cx="5018319" cy="2583543"/>
          </a:xfrm>
        </p:grpSpPr>
        <p:pic>
          <p:nvPicPr>
            <p:cNvPr id="8397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84853" y="4156981"/>
              <a:ext cx="5018319" cy="2214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Down Arrow 15"/>
            <p:cNvSpPr/>
            <p:nvPr/>
          </p:nvSpPr>
          <p:spPr>
            <a:xfrm>
              <a:off x="3599551" y="3788227"/>
              <a:ext cx="478971" cy="59508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38400" y="5486400"/>
              <a:ext cx="493486" cy="3918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91656" y="5936344"/>
              <a:ext cx="493486" cy="3918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890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Heap Sort</a:t>
            </a:r>
          </a:p>
        </p:txBody>
      </p:sp>
      <p:sp>
        <p:nvSpPr>
          <p:cNvPr id="151" name="FIGURE 27-9 A trace of heap sor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rPr dirty="0"/>
              <a:t>A trace of heap sort</a:t>
            </a:r>
          </a:p>
        </p:txBody>
      </p:sp>
      <p:pic>
        <p:nvPicPr>
          <p:cNvPr id="152" name="An illustration represents 12 Arrays with 1 forward slash 7 grid indexes and its tree view. The original array." descr="An illustration represents 12 Arrays with 1 forward slash 7 grid indexes and its tree view. The original array."/>
          <p:cNvPicPr>
            <a:picLocks noChangeAspect="1"/>
          </p:cNvPicPr>
          <p:nvPr/>
        </p:nvPicPr>
        <p:blipFill>
          <a:blip r:embed="rId2">
            <a:extLst/>
          </a:blip>
          <a:srcRect b="6916"/>
          <a:stretch>
            <a:fillRect/>
          </a:stretch>
        </p:blipFill>
        <p:spPr>
          <a:xfrm>
            <a:off x="68254" y="925632"/>
            <a:ext cx="4241143" cy="806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An illustration represents 12 Arrays with 1 forward slash 7 grid indexes and its tree view. After creating the heap." descr="An illustration represents 12 Arrays with 1 forward slash 7 grid indexes and its tree view. After creating the heap."/>
          <p:cNvPicPr>
            <a:picLocks noChangeAspect="1"/>
          </p:cNvPicPr>
          <p:nvPr/>
        </p:nvPicPr>
        <p:blipFill>
          <a:blip r:embed="rId3">
            <a:extLst/>
          </a:blip>
          <a:srcRect t="29894" b="5448"/>
          <a:stretch>
            <a:fillRect/>
          </a:stretch>
        </p:blipFill>
        <p:spPr>
          <a:xfrm>
            <a:off x="66118" y="1804461"/>
            <a:ext cx="4203701" cy="718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An illustration represents 12 Arrays with 1 forward slash 7 grid indexes and its tree view. After swapping." descr="An illustration represents 12 Arrays with 1 forward slash 7 grid indexes and its tree view. After swapping."/>
          <p:cNvPicPr>
            <a:picLocks noChangeAspect="1"/>
          </p:cNvPicPr>
          <p:nvPr/>
        </p:nvPicPr>
        <p:blipFill>
          <a:blip r:embed="rId4">
            <a:extLst/>
          </a:blip>
          <a:srcRect t="29418" b="9049"/>
          <a:stretch>
            <a:fillRect/>
          </a:stretch>
        </p:blipFill>
        <p:spPr>
          <a:xfrm>
            <a:off x="80954" y="2610040"/>
            <a:ext cx="4203701" cy="591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An illustration represents 12 Arrays with 1 forward slash 7 grid indexes and its tree view. After reheap." descr="An illustration represents 12 Arrays with 1 forward slash 7 grid indexes and its tree view. After reheap."/>
          <p:cNvPicPr>
            <a:picLocks noChangeAspect="1"/>
          </p:cNvPicPr>
          <p:nvPr/>
        </p:nvPicPr>
        <p:blipFill>
          <a:blip r:embed="rId5">
            <a:extLst/>
          </a:blip>
          <a:srcRect t="24929" b="6057"/>
          <a:stretch>
            <a:fillRect/>
          </a:stretch>
        </p:blipFill>
        <p:spPr>
          <a:xfrm>
            <a:off x="74408" y="3269001"/>
            <a:ext cx="4203701" cy="75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An illustration represents 12 Arrays with 1 forward slash 7 grid indexes and its tree view. After swapping." descr="An illustration represents 12 Arrays with 1 forward slash 7 grid indexes and its tree view. After swapping."/>
          <p:cNvPicPr>
            <a:picLocks noChangeAspect="1"/>
          </p:cNvPicPr>
          <p:nvPr/>
        </p:nvPicPr>
        <p:blipFill>
          <a:blip r:embed="rId6">
            <a:extLst/>
          </a:blip>
          <a:srcRect t="33254" b="6254"/>
          <a:stretch>
            <a:fillRect/>
          </a:stretch>
        </p:blipFill>
        <p:spPr>
          <a:xfrm>
            <a:off x="71578" y="4133107"/>
            <a:ext cx="4203701" cy="599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An illustration represents 12 Arrays with 1 forward slash 7 grid indexes and its tree view. After reheap." descr="An illustration represents 12 Arrays with 1 forward slash 7 grid indexes and its tree view. After reheap."/>
          <p:cNvPicPr>
            <a:picLocks noChangeAspect="1"/>
          </p:cNvPicPr>
          <p:nvPr/>
        </p:nvPicPr>
        <p:blipFill>
          <a:blip r:embed="rId7">
            <a:extLst/>
          </a:blip>
          <a:srcRect t="29925" b="4674"/>
          <a:stretch>
            <a:fillRect/>
          </a:stretch>
        </p:blipFill>
        <p:spPr>
          <a:xfrm>
            <a:off x="75231" y="4694844"/>
            <a:ext cx="4203701" cy="724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An illustration represents 12 Arrays with 1 forward slash 7 grid indexes and its tree view. After swapping." descr="An illustration represents 12 Arrays with 1 forward slash 7 grid indexes and its tree view. After swapping.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75571" y="964766"/>
            <a:ext cx="4203701" cy="810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An illustration represents 12 Arrays with 1 forward slash 7 grid indexes and its tree view. After reheap." descr="An illustration represents 12 Arrays with 1 forward slash 7 grid indexes and its tree view. After reheap."/>
          <p:cNvPicPr>
            <a:picLocks noChangeAspect="1"/>
          </p:cNvPicPr>
          <p:nvPr/>
        </p:nvPicPr>
        <p:blipFill>
          <a:blip r:embed="rId9">
            <a:extLst/>
          </a:blip>
          <a:srcRect t="26595" b="5325"/>
          <a:stretch>
            <a:fillRect/>
          </a:stretch>
        </p:blipFill>
        <p:spPr>
          <a:xfrm>
            <a:off x="4859075" y="1788209"/>
            <a:ext cx="4218038" cy="754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An illustration represents 12 Arrays with 1 forward slash 7 grid indexes and its tree view. After swapping." descr="An illustration represents 12 Arrays with 1 forward slash 7 grid indexes and its tree view. After swapping."/>
          <p:cNvPicPr>
            <a:picLocks noChangeAspect="1"/>
          </p:cNvPicPr>
          <p:nvPr/>
        </p:nvPicPr>
        <p:blipFill>
          <a:blip r:embed="rId10">
            <a:extLst/>
          </a:blip>
          <a:srcRect t="37777"/>
          <a:stretch>
            <a:fillRect/>
          </a:stretch>
        </p:blipFill>
        <p:spPr>
          <a:xfrm>
            <a:off x="4843980" y="2606442"/>
            <a:ext cx="4202609" cy="519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An illustration represents 12 Arrays with 1 forward slash 7 grid indexes and its tree view. After reheap." descr="An illustration represents 12 Arrays with 1 forward slash 7 grid indexes and its tree view. After reheap."/>
          <p:cNvPicPr>
            <a:picLocks noChangeAspect="1"/>
          </p:cNvPicPr>
          <p:nvPr/>
        </p:nvPicPr>
        <p:blipFill>
          <a:blip r:embed="rId11">
            <a:extLst/>
          </a:blip>
          <a:srcRect t="25502"/>
          <a:stretch>
            <a:fillRect/>
          </a:stretch>
        </p:blipFill>
        <p:spPr>
          <a:xfrm>
            <a:off x="4858896" y="3139839"/>
            <a:ext cx="4196418" cy="913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An illustration represents 12 Arrays with 1 forward slash 7 grid indexes and its tree view. After swapping." descr="An illustration represents 12 Arrays with 1 forward slash 7 grid indexes and its tree view. After swapping."/>
          <p:cNvPicPr>
            <a:picLocks noChangeAspect="1"/>
          </p:cNvPicPr>
          <p:nvPr/>
        </p:nvPicPr>
        <p:blipFill>
          <a:blip r:embed="rId12">
            <a:extLst/>
          </a:blip>
          <a:srcRect t="30739"/>
          <a:stretch>
            <a:fillRect/>
          </a:stretch>
        </p:blipFill>
        <p:spPr>
          <a:xfrm>
            <a:off x="4875571" y="3974984"/>
            <a:ext cx="4187581" cy="530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An illustration represents 12 Arrays with 1 forward slash 7 grid indexes and its tree view. Array is sorted." descr="An illustration represents 12 Arrays with 1 forward slash 7 grid indexes and its tree view. Array is sorted."/>
          <p:cNvPicPr>
            <a:picLocks noChangeAspect="1"/>
          </p:cNvPicPr>
          <p:nvPr/>
        </p:nvPicPr>
        <p:blipFill>
          <a:blip r:embed="rId13">
            <a:extLst/>
          </a:blip>
          <a:srcRect t="31778" b="7264"/>
          <a:stretch>
            <a:fillRect/>
          </a:stretch>
        </p:blipFill>
        <p:spPr>
          <a:xfrm>
            <a:off x="4858717" y="4505209"/>
            <a:ext cx="4190591" cy="47805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ine"/>
          <p:cNvSpPr/>
          <p:nvPr/>
        </p:nvSpPr>
        <p:spPr>
          <a:xfrm>
            <a:off x="2172949" y="224251"/>
            <a:ext cx="4954868" cy="553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50" extrusionOk="0">
                <a:moveTo>
                  <a:pt x="0" y="18930"/>
                </a:moveTo>
                <a:cubicBezTo>
                  <a:pt x="1483" y="19957"/>
                  <a:pt x="7992" y="20480"/>
                  <a:pt x="9775" y="18557"/>
                </a:cubicBezTo>
                <a:cubicBezTo>
                  <a:pt x="11558" y="16634"/>
                  <a:pt x="10288" y="2488"/>
                  <a:pt x="12965" y="866"/>
                </a:cubicBezTo>
                <a:cubicBezTo>
                  <a:pt x="14155" y="145"/>
                  <a:pt x="21530" y="-1120"/>
                  <a:pt x="21600" y="2063"/>
                </a:cubicBezTo>
              </a:path>
            </a:pathLst>
          </a:custGeom>
          <a:ln w="38100">
            <a:solidFill>
              <a:schemeClr val="accent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2AD9555-CA5C-4385-9058-EDB3FFE8D60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>
          <a:xfrm>
            <a:off x="311426" y="116112"/>
            <a:ext cx="7918174" cy="86337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Activity: Heap Sort Example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93725" y="1638527"/>
            <a:ext cx="1495425" cy="4183062"/>
            <a:chOff x="326" y="1394"/>
            <a:chExt cx="942" cy="2635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748" y="1394"/>
              <a:ext cx="520" cy="2635"/>
              <a:chOff x="748" y="1394"/>
              <a:chExt cx="520" cy="2635"/>
            </a:xfrm>
          </p:grpSpPr>
          <p:sp>
            <p:nvSpPr>
              <p:cNvPr id="119837" name="Rectangle 25"/>
              <p:cNvSpPr>
                <a:spLocks noChangeArrowheads="1"/>
              </p:cNvSpPr>
              <p:nvPr/>
            </p:nvSpPr>
            <p:spPr bwMode="auto">
              <a:xfrm>
                <a:off x="752" y="1394"/>
                <a:ext cx="512" cy="263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8" name="Line 26"/>
              <p:cNvSpPr>
                <a:spLocks noChangeShapeType="1"/>
              </p:cNvSpPr>
              <p:nvPr/>
            </p:nvSpPr>
            <p:spPr bwMode="auto">
              <a:xfrm>
                <a:off x="748" y="1737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9" name="Line 27"/>
              <p:cNvSpPr>
                <a:spLocks noChangeShapeType="1"/>
              </p:cNvSpPr>
              <p:nvPr/>
            </p:nvSpPr>
            <p:spPr bwMode="auto">
              <a:xfrm>
                <a:off x="748" y="2126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0" name="Line 28"/>
              <p:cNvSpPr>
                <a:spLocks noChangeShapeType="1"/>
              </p:cNvSpPr>
              <p:nvPr/>
            </p:nvSpPr>
            <p:spPr bwMode="auto">
              <a:xfrm>
                <a:off x="748" y="2517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1" name="Line 29"/>
              <p:cNvSpPr>
                <a:spLocks noChangeShapeType="1"/>
              </p:cNvSpPr>
              <p:nvPr/>
            </p:nvSpPr>
            <p:spPr bwMode="auto">
              <a:xfrm>
                <a:off x="748" y="2906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2" name="Line 30"/>
              <p:cNvSpPr>
                <a:spLocks noChangeShapeType="1"/>
              </p:cNvSpPr>
              <p:nvPr/>
            </p:nvSpPr>
            <p:spPr bwMode="auto">
              <a:xfrm>
                <a:off x="748" y="3297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3" name="Line 31"/>
              <p:cNvSpPr>
                <a:spLocks noChangeShapeType="1"/>
              </p:cNvSpPr>
              <p:nvPr/>
            </p:nvSpPr>
            <p:spPr bwMode="auto">
              <a:xfrm>
                <a:off x="748" y="3686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9835" name="Rectangle 32"/>
            <p:cNvSpPr>
              <a:spLocks noChangeArrowheads="1"/>
            </p:cNvSpPr>
            <p:nvPr/>
          </p:nvSpPr>
          <p:spPr bwMode="auto">
            <a:xfrm>
              <a:off x="326" y="1411"/>
              <a:ext cx="400" cy="2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[ 0 ]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[ 1 ]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[ 2 ]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[ 3 ]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[ 4 ]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[ 5 ]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[ 6 ]</a:t>
              </a:r>
            </a:p>
          </p:txBody>
        </p:sp>
        <p:sp>
          <p:nvSpPr>
            <p:cNvPr id="119836" name="Rectangle 33"/>
            <p:cNvSpPr>
              <a:spLocks noChangeArrowheads="1"/>
            </p:cNvSpPr>
            <p:nvPr/>
          </p:nvSpPr>
          <p:spPr bwMode="auto">
            <a:xfrm>
              <a:off x="902" y="1459"/>
              <a:ext cx="294" cy="2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/>
                <a:t>70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r>
                <a:rPr lang="en-US" altLang="en-US" sz="2000" b="1"/>
                <a:t>60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r>
                <a:rPr lang="en-US" altLang="en-US" sz="2000" b="1"/>
                <a:t>12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r>
                <a:rPr lang="en-US" altLang="en-US" sz="2000" b="1"/>
                <a:t>40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r>
                <a:rPr lang="en-US" altLang="en-US" sz="2000" b="1"/>
                <a:t>30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r>
                <a:rPr lang="en-US" altLang="en-US" sz="2000" b="1"/>
                <a:t> 8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endParaRPr lang="en-US" altLang="en-US" sz="2000" b="1"/>
            </a:p>
          </p:txBody>
        </p:sp>
      </p:grpSp>
      <p:sp>
        <p:nvSpPr>
          <p:cNvPr id="119831" name="Rectangle 34"/>
          <p:cNvSpPr>
            <a:spLocks noChangeArrowheads="1"/>
          </p:cNvSpPr>
          <p:nvPr/>
        </p:nvSpPr>
        <p:spPr bwMode="auto">
          <a:xfrm>
            <a:off x="669925" y="1208314"/>
            <a:ext cx="1468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2000" b="1" dirty="0" err="1"/>
              <a:t>tree.nodes</a:t>
            </a: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7502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2AD9555-CA5C-4385-9058-EDB3FFE8D60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>
          <a:xfrm>
            <a:off x="517525" y="116112"/>
            <a:ext cx="7712074" cy="926876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4000" dirty="0"/>
              <a:t>Heap Sort Example</a:t>
            </a:r>
          </a:p>
        </p:txBody>
      </p:sp>
      <p:sp>
        <p:nvSpPr>
          <p:cNvPr id="119812" name="Rectangle 3"/>
          <p:cNvSpPr>
            <a:spLocks noChangeArrowheads="1"/>
          </p:cNvSpPr>
          <p:nvPr/>
        </p:nvSpPr>
        <p:spPr bwMode="auto">
          <a:xfrm>
            <a:off x="4308475" y="3567113"/>
            <a:ext cx="763588" cy="4556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13" name="Rectangle 4"/>
          <p:cNvSpPr>
            <a:spLocks noChangeArrowheads="1"/>
          </p:cNvSpPr>
          <p:nvPr/>
        </p:nvSpPr>
        <p:spPr bwMode="auto">
          <a:xfrm>
            <a:off x="3505200" y="4494213"/>
            <a:ext cx="674688" cy="438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14" name="Rectangle 5"/>
          <p:cNvSpPr>
            <a:spLocks noChangeArrowheads="1"/>
          </p:cNvSpPr>
          <p:nvPr/>
        </p:nvSpPr>
        <p:spPr bwMode="auto">
          <a:xfrm>
            <a:off x="4948238" y="4457700"/>
            <a:ext cx="688975" cy="474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010275" y="2554288"/>
            <a:ext cx="739775" cy="863600"/>
            <a:chOff x="3805" y="1785"/>
            <a:chExt cx="466" cy="54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9844" name="Rectangle 7"/>
            <p:cNvSpPr>
              <a:spLocks noChangeArrowheads="1"/>
            </p:cNvSpPr>
            <p:nvPr/>
          </p:nvSpPr>
          <p:spPr bwMode="auto">
            <a:xfrm>
              <a:off x="3805" y="1787"/>
              <a:ext cx="466" cy="28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5" name="Rectangle 8"/>
            <p:cNvSpPr>
              <a:spLocks noChangeArrowheads="1"/>
            </p:cNvSpPr>
            <p:nvPr/>
          </p:nvSpPr>
          <p:spPr bwMode="auto">
            <a:xfrm>
              <a:off x="3873" y="1785"/>
              <a:ext cx="304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3025" tIns="36512" rIns="73025" bIns="36512">
              <a:spAutoFit/>
            </a:bodyPr>
            <a:lstStyle/>
            <a:p>
              <a:pPr defTabSz="585788" eaLnBrk="0" hangingPunct="0"/>
              <a:r>
                <a:rPr lang="en-US" altLang="en-US" sz="1900" b="1" dirty="0"/>
                <a:t> 70</a:t>
              </a:r>
            </a:p>
            <a:p>
              <a:pPr defTabSz="585788" eaLnBrk="0" hangingPunct="0"/>
              <a:endParaRPr lang="en-US" altLang="en-US" sz="1400" b="1" dirty="0">
                <a:solidFill>
                  <a:srgbClr val="CC0000"/>
                </a:solidFill>
              </a:endParaRPr>
            </a:p>
            <a:p>
              <a:pPr defTabSz="585788" eaLnBrk="0" hangingPunct="0"/>
              <a:r>
                <a:rPr lang="en-US" altLang="en-US" sz="1900" b="1" dirty="0">
                  <a:solidFill>
                    <a:srgbClr val="CC0000"/>
                  </a:solidFill>
                </a:rPr>
                <a:t> 0</a:t>
              </a:r>
            </a:p>
          </p:txBody>
        </p:sp>
      </p:grpSp>
      <p:sp>
        <p:nvSpPr>
          <p:cNvPr id="119816" name="Line 9"/>
          <p:cNvSpPr>
            <a:spLocks noChangeShapeType="1"/>
          </p:cNvSpPr>
          <p:nvPr/>
        </p:nvSpPr>
        <p:spPr bwMode="auto">
          <a:xfrm flipH="1" flipV="1">
            <a:off x="6724650" y="2884488"/>
            <a:ext cx="1192213" cy="700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17" name="Line 10"/>
          <p:cNvSpPr>
            <a:spLocks noChangeShapeType="1"/>
          </p:cNvSpPr>
          <p:nvPr/>
        </p:nvSpPr>
        <p:spPr bwMode="auto">
          <a:xfrm flipH="1" flipV="1">
            <a:off x="4906963" y="3884613"/>
            <a:ext cx="433387" cy="554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18" name="Line 11"/>
          <p:cNvSpPr>
            <a:spLocks noChangeShapeType="1"/>
          </p:cNvSpPr>
          <p:nvPr/>
        </p:nvSpPr>
        <p:spPr bwMode="auto">
          <a:xfrm flipV="1">
            <a:off x="4044950" y="3900488"/>
            <a:ext cx="454025" cy="581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19" name="Line 12"/>
          <p:cNvSpPr>
            <a:spLocks noChangeShapeType="1"/>
          </p:cNvSpPr>
          <p:nvPr/>
        </p:nvSpPr>
        <p:spPr bwMode="auto">
          <a:xfrm flipV="1">
            <a:off x="4792663" y="2898775"/>
            <a:ext cx="1260475" cy="674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0" name="Rectangle 13"/>
          <p:cNvSpPr>
            <a:spLocks noChangeArrowheads="1"/>
          </p:cNvSpPr>
          <p:nvPr/>
        </p:nvSpPr>
        <p:spPr bwMode="auto">
          <a:xfrm>
            <a:off x="4400550" y="3557588"/>
            <a:ext cx="515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60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 1</a:t>
            </a:r>
          </a:p>
        </p:txBody>
      </p:sp>
      <p:sp>
        <p:nvSpPr>
          <p:cNvPr id="119821" name="Rectangle 14"/>
          <p:cNvSpPr>
            <a:spLocks noChangeArrowheads="1"/>
          </p:cNvSpPr>
          <p:nvPr/>
        </p:nvSpPr>
        <p:spPr bwMode="auto">
          <a:xfrm>
            <a:off x="3654425" y="4481513"/>
            <a:ext cx="4603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40</a:t>
            </a:r>
          </a:p>
          <a:p>
            <a:pPr defTabSz="585788" eaLnBrk="0" hangingPunct="0"/>
            <a:r>
              <a:rPr lang="en-US" altLang="en-US" sz="1400" b="1"/>
              <a:t> </a:t>
            </a:r>
          </a:p>
          <a:p>
            <a:pPr defTabSz="585788" eaLnBrk="0" hangingPunct="0"/>
            <a:r>
              <a:rPr lang="en-US" altLang="en-US" sz="1900" b="1"/>
              <a:t> </a:t>
            </a:r>
            <a:r>
              <a:rPr lang="en-US" altLang="en-US" sz="1900" b="1">
                <a:solidFill>
                  <a:srgbClr val="CC0000"/>
                </a:solidFill>
              </a:rPr>
              <a:t>3 </a:t>
            </a:r>
            <a:r>
              <a:rPr lang="en-US" altLang="en-US" sz="1900" b="1"/>
              <a:t>                </a:t>
            </a:r>
          </a:p>
        </p:txBody>
      </p:sp>
      <p:sp>
        <p:nvSpPr>
          <p:cNvPr id="119822" name="Rectangle 15"/>
          <p:cNvSpPr>
            <a:spLocks noChangeArrowheads="1"/>
          </p:cNvSpPr>
          <p:nvPr/>
        </p:nvSpPr>
        <p:spPr bwMode="auto">
          <a:xfrm>
            <a:off x="5095875" y="4487863"/>
            <a:ext cx="46196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30</a:t>
            </a:r>
          </a:p>
          <a:p>
            <a:pPr defTabSz="585788" eaLnBrk="0" hangingPunct="0"/>
            <a:endParaRPr lang="en-US" altLang="en-US" sz="1400" b="1"/>
          </a:p>
          <a:p>
            <a:pPr defTabSz="585788" eaLnBrk="0" hangingPunct="0"/>
            <a:r>
              <a:rPr lang="en-US" altLang="en-US" sz="1900" b="1"/>
              <a:t> </a:t>
            </a:r>
            <a:r>
              <a:rPr lang="en-US" altLang="en-US" sz="1900" b="1">
                <a:solidFill>
                  <a:srgbClr val="CC0000"/>
                </a:solidFill>
              </a:rPr>
              <a:t>4</a:t>
            </a:r>
          </a:p>
        </p:txBody>
      </p:sp>
      <p:sp>
        <p:nvSpPr>
          <p:cNvPr id="119823" name="Rectangle 16"/>
          <p:cNvSpPr>
            <a:spLocks noChangeArrowheads="1"/>
          </p:cNvSpPr>
          <p:nvPr/>
        </p:nvSpPr>
        <p:spPr bwMode="auto">
          <a:xfrm>
            <a:off x="7586663" y="3576638"/>
            <a:ext cx="703262" cy="4460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4" name="Rectangle 17"/>
          <p:cNvSpPr>
            <a:spLocks noChangeArrowheads="1"/>
          </p:cNvSpPr>
          <p:nvPr/>
        </p:nvSpPr>
        <p:spPr bwMode="auto">
          <a:xfrm>
            <a:off x="6861175" y="4475163"/>
            <a:ext cx="715963" cy="45720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5" name="Rectangle 18"/>
          <p:cNvSpPr>
            <a:spLocks noChangeArrowheads="1"/>
          </p:cNvSpPr>
          <p:nvPr/>
        </p:nvSpPr>
        <p:spPr bwMode="auto">
          <a:xfrm>
            <a:off x="7723188" y="3529013"/>
            <a:ext cx="4349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12</a:t>
            </a:r>
          </a:p>
          <a:p>
            <a:pPr defTabSz="585788" eaLnBrk="0" hangingPunct="0"/>
            <a:endParaRPr lang="en-US" altLang="en-US" sz="1400" b="1"/>
          </a:p>
          <a:p>
            <a:pPr defTabSz="585788" eaLnBrk="0" hangingPunct="0"/>
            <a:r>
              <a:rPr lang="en-US" altLang="en-US" sz="1900" b="1"/>
              <a:t>  </a:t>
            </a:r>
            <a:r>
              <a:rPr lang="en-US" altLang="en-US" sz="1900" b="1">
                <a:solidFill>
                  <a:srgbClr val="CC0000"/>
                </a:solidFill>
              </a:rPr>
              <a:t>2</a:t>
            </a:r>
          </a:p>
        </p:txBody>
      </p:sp>
      <p:sp>
        <p:nvSpPr>
          <p:cNvPr id="119826" name="Line 19"/>
          <p:cNvSpPr>
            <a:spLocks noChangeShapeType="1"/>
          </p:cNvSpPr>
          <p:nvPr/>
        </p:nvSpPr>
        <p:spPr bwMode="auto">
          <a:xfrm flipV="1">
            <a:off x="7227888" y="3827463"/>
            <a:ext cx="474662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7" name="Rectangle 20"/>
          <p:cNvSpPr>
            <a:spLocks noChangeArrowheads="1"/>
          </p:cNvSpPr>
          <p:nvPr/>
        </p:nvSpPr>
        <p:spPr bwMode="auto">
          <a:xfrm>
            <a:off x="6884988" y="4491038"/>
            <a:ext cx="55721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  8</a:t>
            </a:r>
          </a:p>
          <a:p>
            <a:pPr defTabSz="585788" eaLnBrk="0" hangingPunct="0"/>
            <a:endParaRPr lang="en-US" altLang="en-US" sz="1400" b="1"/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  5</a:t>
            </a:r>
          </a:p>
        </p:txBody>
      </p:sp>
      <p:sp>
        <p:nvSpPr>
          <p:cNvPr id="119828" name="Line 21"/>
          <p:cNvSpPr>
            <a:spLocks noChangeShapeType="1"/>
          </p:cNvSpPr>
          <p:nvPr/>
        </p:nvSpPr>
        <p:spPr bwMode="auto">
          <a:xfrm flipH="1" flipV="1">
            <a:off x="6092825" y="2085975"/>
            <a:ext cx="244475" cy="487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9" name="Rectangle 22"/>
          <p:cNvSpPr>
            <a:spLocks noChangeArrowheads="1"/>
          </p:cNvSpPr>
          <p:nvPr/>
        </p:nvSpPr>
        <p:spPr bwMode="auto">
          <a:xfrm>
            <a:off x="5489575" y="1905000"/>
            <a:ext cx="598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tree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17525" y="1954213"/>
            <a:ext cx="1495425" cy="4183062"/>
            <a:chOff x="326" y="1394"/>
            <a:chExt cx="942" cy="2635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748" y="1394"/>
              <a:ext cx="520" cy="2635"/>
              <a:chOff x="748" y="1394"/>
              <a:chExt cx="520" cy="2635"/>
            </a:xfrm>
          </p:grpSpPr>
          <p:sp>
            <p:nvSpPr>
              <p:cNvPr id="119837" name="Rectangle 25"/>
              <p:cNvSpPr>
                <a:spLocks noChangeArrowheads="1"/>
              </p:cNvSpPr>
              <p:nvPr/>
            </p:nvSpPr>
            <p:spPr bwMode="auto">
              <a:xfrm>
                <a:off x="752" y="1394"/>
                <a:ext cx="512" cy="263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8" name="Line 26"/>
              <p:cNvSpPr>
                <a:spLocks noChangeShapeType="1"/>
              </p:cNvSpPr>
              <p:nvPr/>
            </p:nvSpPr>
            <p:spPr bwMode="auto">
              <a:xfrm>
                <a:off x="748" y="1737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9" name="Line 27"/>
              <p:cNvSpPr>
                <a:spLocks noChangeShapeType="1"/>
              </p:cNvSpPr>
              <p:nvPr/>
            </p:nvSpPr>
            <p:spPr bwMode="auto">
              <a:xfrm>
                <a:off x="748" y="2126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0" name="Line 28"/>
              <p:cNvSpPr>
                <a:spLocks noChangeShapeType="1"/>
              </p:cNvSpPr>
              <p:nvPr/>
            </p:nvSpPr>
            <p:spPr bwMode="auto">
              <a:xfrm>
                <a:off x="748" y="2517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1" name="Line 29"/>
              <p:cNvSpPr>
                <a:spLocks noChangeShapeType="1"/>
              </p:cNvSpPr>
              <p:nvPr/>
            </p:nvSpPr>
            <p:spPr bwMode="auto">
              <a:xfrm>
                <a:off x="748" y="2906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2" name="Line 30"/>
              <p:cNvSpPr>
                <a:spLocks noChangeShapeType="1"/>
              </p:cNvSpPr>
              <p:nvPr/>
            </p:nvSpPr>
            <p:spPr bwMode="auto">
              <a:xfrm>
                <a:off x="748" y="3297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3" name="Line 31"/>
              <p:cNvSpPr>
                <a:spLocks noChangeShapeType="1"/>
              </p:cNvSpPr>
              <p:nvPr/>
            </p:nvSpPr>
            <p:spPr bwMode="auto">
              <a:xfrm>
                <a:off x="748" y="3686"/>
                <a:ext cx="5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9835" name="Rectangle 32"/>
            <p:cNvSpPr>
              <a:spLocks noChangeArrowheads="1"/>
            </p:cNvSpPr>
            <p:nvPr/>
          </p:nvSpPr>
          <p:spPr bwMode="auto">
            <a:xfrm>
              <a:off x="326" y="1411"/>
              <a:ext cx="400" cy="2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[ 0 ]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[ 1 ]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[ 2 ]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[ 3 ]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[ 4 ]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[ 5 ]</a:t>
              </a:r>
            </a:p>
            <a:p>
              <a:pPr eaLnBrk="0" hangingPunct="0"/>
              <a:endParaRPr lang="en-US" altLang="en-US" sz="2000" b="1">
                <a:solidFill>
                  <a:srgbClr val="CC0000"/>
                </a:solidFill>
              </a:endParaRPr>
            </a:p>
            <a:p>
              <a:pPr eaLnBrk="0" hangingPunct="0"/>
              <a:r>
                <a:rPr lang="en-US" altLang="en-US" sz="2000" b="1">
                  <a:solidFill>
                    <a:srgbClr val="CC0000"/>
                  </a:solidFill>
                </a:rPr>
                <a:t>[ 6 ]</a:t>
              </a:r>
            </a:p>
          </p:txBody>
        </p:sp>
        <p:sp>
          <p:nvSpPr>
            <p:cNvPr id="119836" name="Rectangle 33"/>
            <p:cNvSpPr>
              <a:spLocks noChangeArrowheads="1"/>
            </p:cNvSpPr>
            <p:nvPr/>
          </p:nvSpPr>
          <p:spPr bwMode="auto">
            <a:xfrm>
              <a:off x="902" y="1459"/>
              <a:ext cx="294" cy="2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/>
                <a:t>70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r>
                <a:rPr lang="en-US" altLang="en-US" sz="2000" b="1"/>
                <a:t>60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r>
                <a:rPr lang="en-US" altLang="en-US" sz="2000" b="1"/>
                <a:t>12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r>
                <a:rPr lang="en-US" altLang="en-US" sz="2000" b="1"/>
                <a:t>40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r>
                <a:rPr lang="en-US" altLang="en-US" sz="2000" b="1"/>
                <a:t>30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r>
                <a:rPr lang="en-US" altLang="en-US" sz="2000" b="1"/>
                <a:t> 8</a:t>
              </a:r>
            </a:p>
            <a:p>
              <a:pPr eaLnBrk="0" hangingPunct="0"/>
              <a:endParaRPr lang="en-US" altLang="en-US" sz="2000" b="1"/>
            </a:p>
            <a:p>
              <a:pPr eaLnBrk="0" hangingPunct="0"/>
              <a:endParaRPr lang="en-US" altLang="en-US" sz="2000" b="1"/>
            </a:p>
          </p:txBody>
        </p:sp>
      </p:grpSp>
      <p:sp>
        <p:nvSpPr>
          <p:cNvPr id="119831" name="Rectangle 34"/>
          <p:cNvSpPr>
            <a:spLocks noChangeArrowheads="1"/>
          </p:cNvSpPr>
          <p:nvPr/>
        </p:nvSpPr>
        <p:spPr bwMode="auto">
          <a:xfrm>
            <a:off x="593725" y="1524000"/>
            <a:ext cx="1468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2000" b="1"/>
              <a:t>tree.nodes</a:t>
            </a:r>
          </a:p>
        </p:txBody>
      </p:sp>
      <p:sp>
        <p:nvSpPr>
          <p:cNvPr id="119832" name="Text Box 35"/>
          <p:cNvSpPr txBox="1">
            <a:spLocks noChangeArrowheads="1"/>
          </p:cNvSpPr>
          <p:nvPr/>
        </p:nvSpPr>
        <p:spPr bwMode="auto">
          <a:xfrm>
            <a:off x="2743200" y="5791200"/>
            <a:ext cx="5057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dirty="0"/>
              <a:t>Swap the root with the last item in the heap</a:t>
            </a:r>
          </a:p>
          <a:p>
            <a:pPr marL="457200" indent="-457200" algn="l">
              <a:buFontTx/>
              <a:buAutoNum type="arabicPeriod"/>
            </a:pPr>
            <a:r>
              <a:rPr lang="en-US" dirty="0" err="1"/>
              <a:t>Reheap</a:t>
            </a:r>
            <a:r>
              <a:rPr lang="en-US" dirty="0"/>
              <a:t> down(0,4)</a:t>
            </a:r>
          </a:p>
        </p:txBody>
      </p:sp>
      <p:sp>
        <p:nvSpPr>
          <p:cNvPr id="119833" name="Line 36"/>
          <p:cNvSpPr>
            <a:spLocks noChangeShapeType="1"/>
          </p:cNvSpPr>
          <p:nvPr/>
        </p:nvSpPr>
        <p:spPr bwMode="auto">
          <a:xfrm flipH="1" flipV="1">
            <a:off x="6477000" y="30480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F3211B9-3372-4F97-95EB-4922EE1B338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4308475" y="3567113"/>
            <a:ext cx="763588" cy="4556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3505200" y="4494213"/>
            <a:ext cx="674688" cy="438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4948238" y="4457700"/>
            <a:ext cx="688975" cy="474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6010275" y="2557463"/>
            <a:ext cx="739775" cy="449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6118225" y="2554288"/>
            <a:ext cx="34766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8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0</a:t>
            </a:r>
          </a:p>
        </p:txBody>
      </p:sp>
      <p:sp>
        <p:nvSpPr>
          <p:cNvPr id="120840" name="Line 8"/>
          <p:cNvSpPr>
            <a:spLocks noChangeShapeType="1"/>
          </p:cNvSpPr>
          <p:nvPr/>
        </p:nvSpPr>
        <p:spPr bwMode="auto">
          <a:xfrm flipH="1" flipV="1">
            <a:off x="6724650" y="2884488"/>
            <a:ext cx="1192213" cy="700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41" name="Line 9"/>
          <p:cNvSpPr>
            <a:spLocks noChangeShapeType="1"/>
          </p:cNvSpPr>
          <p:nvPr/>
        </p:nvSpPr>
        <p:spPr bwMode="auto">
          <a:xfrm flipH="1" flipV="1">
            <a:off x="4906963" y="3884613"/>
            <a:ext cx="433387" cy="554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42" name="Line 10"/>
          <p:cNvSpPr>
            <a:spLocks noChangeShapeType="1"/>
          </p:cNvSpPr>
          <p:nvPr/>
        </p:nvSpPr>
        <p:spPr bwMode="auto">
          <a:xfrm flipV="1">
            <a:off x="4044950" y="3900488"/>
            <a:ext cx="454025" cy="581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43" name="Line 11"/>
          <p:cNvSpPr>
            <a:spLocks noChangeShapeType="1"/>
          </p:cNvSpPr>
          <p:nvPr/>
        </p:nvSpPr>
        <p:spPr bwMode="auto">
          <a:xfrm flipV="1">
            <a:off x="4792663" y="2898775"/>
            <a:ext cx="1260475" cy="674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4400550" y="3557588"/>
            <a:ext cx="515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60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 1</a:t>
            </a:r>
          </a:p>
        </p:txBody>
      </p:sp>
      <p:sp>
        <p:nvSpPr>
          <p:cNvPr id="120845" name="Rectangle 13"/>
          <p:cNvSpPr>
            <a:spLocks noChangeArrowheads="1"/>
          </p:cNvSpPr>
          <p:nvPr/>
        </p:nvSpPr>
        <p:spPr bwMode="auto">
          <a:xfrm>
            <a:off x="3654425" y="4481513"/>
            <a:ext cx="4603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40</a:t>
            </a:r>
          </a:p>
          <a:p>
            <a:pPr defTabSz="585788" eaLnBrk="0" hangingPunct="0"/>
            <a:r>
              <a:rPr lang="en-US" altLang="en-US" sz="1400" b="1"/>
              <a:t> </a:t>
            </a:r>
          </a:p>
          <a:p>
            <a:pPr defTabSz="585788" eaLnBrk="0" hangingPunct="0"/>
            <a:r>
              <a:rPr lang="en-US" altLang="en-US" sz="1900" b="1"/>
              <a:t> </a:t>
            </a:r>
            <a:r>
              <a:rPr lang="en-US" altLang="en-US" sz="1900" b="1">
                <a:solidFill>
                  <a:srgbClr val="CC0000"/>
                </a:solidFill>
              </a:rPr>
              <a:t>3 </a:t>
            </a:r>
            <a:r>
              <a:rPr lang="en-US" altLang="en-US" sz="1900" b="1"/>
              <a:t>                </a:t>
            </a:r>
          </a:p>
        </p:txBody>
      </p:sp>
      <p:sp>
        <p:nvSpPr>
          <p:cNvPr id="120846" name="Rectangle 14"/>
          <p:cNvSpPr>
            <a:spLocks noChangeArrowheads="1"/>
          </p:cNvSpPr>
          <p:nvPr/>
        </p:nvSpPr>
        <p:spPr bwMode="auto">
          <a:xfrm>
            <a:off x="5095875" y="4487863"/>
            <a:ext cx="46196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30</a:t>
            </a:r>
          </a:p>
          <a:p>
            <a:pPr defTabSz="585788" eaLnBrk="0" hangingPunct="0"/>
            <a:endParaRPr lang="en-US" altLang="en-US" sz="1400" b="1"/>
          </a:p>
          <a:p>
            <a:pPr defTabSz="585788" eaLnBrk="0" hangingPunct="0"/>
            <a:r>
              <a:rPr lang="en-US" altLang="en-US" sz="1900" b="1"/>
              <a:t> </a:t>
            </a:r>
            <a:r>
              <a:rPr lang="en-US" altLang="en-US" sz="1900" b="1">
                <a:solidFill>
                  <a:srgbClr val="CC0000"/>
                </a:solidFill>
              </a:rPr>
              <a:t>4</a:t>
            </a:r>
          </a:p>
        </p:txBody>
      </p:sp>
      <p:sp>
        <p:nvSpPr>
          <p:cNvPr id="120847" name="Rectangle 15"/>
          <p:cNvSpPr>
            <a:spLocks noChangeArrowheads="1"/>
          </p:cNvSpPr>
          <p:nvPr/>
        </p:nvSpPr>
        <p:spPr bwMode="auto">
          <a:xfrm>
            <a:off x="7586663" y="3576638"/>
            <a:ext cx="703262" cy="4460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48" name="Rectangle 16"/>
          <p:cNvSpPr>
            <a:spLocks noChangeArrowheads="1"/>
          </p:cNvSpPr>
          <p:nvPr/>
        </p:nvSpPr>
        <p:spPr bwMode="auto">
          <a:xfrm>
            <a:off x="7723188" y="3529013"/>
            <a:ext cx="4349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12</a:t>
            </a:r>
          </a:p>
          <a:p>
            <a:pPr defTabSz="585788" eaLnBrk="0" hangingPunct="0"/>
            <a:endParaRPr lang="en-US" altLang="en-US" sz="1400" b="1"/>
          </a:p>
          <a:p>
            <a:pPr defTabSz="585788" eaLnBrk="0" hangingPunct="0"/>
            <a:r>
              <a:rPr lang="en-US" altLang="en-US" sz="1900" b="1"/>
              <a:t>  </a:t>
            </a:r>
            <a:r>
              <a:rPr lang="en-US" altLang="en-US" sz="1900" b="1">
                <a:solidFill>
                  <a:srgbClr val="CC0000"/>
                </a:solidFill>
              </a:rPr>
              <a:t>2</a:t>
            </a:r>
          </a:p>
        </p:txBody>
      </p:sp>
      <p:sp>
        <p:nvSpPr>
          <p:cNvPr id="120849" name="Line 17"/>
          <p:cNvSpPr>
            <a:spLocks noChangeShapeType="1"/>
          </p:cNvSpPr>
          <p:nvPr/>
        </p:nvSpPr>
        <p:spPr bwMode="auto">
          <a:xfrm flipH="1" flipV="1">
            <a:off x="6092825" y="2085975"/>
            <a:ext cx="244475" cy="487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0" name="Rectangle 18"/>
          <p:cNvSpPr>
            <a:spLocks noChangeArrowheads="1"/>
          </p:cNvSpPr>
          <p:nvPr/>
        </p:nvSpPr>
        <p:spPr bwMode="auto">
          <a:xfrm>
            <a:off x="5489575" y="1905000"/>
            <a:ext cx="598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tree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17525" y="1524000"/>
            <a:ext cx="1544638" cy="4627563"/>
            <a:chOff x="326" y="960"/>
            <a:chExt cx="973" cy="2915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326" y="1231"/>
              <a:ext cx="942" cy="2644"/>
              <a:chOff x="326" y="1394"/>
              <a:chExt cx="942" cy="2644"/>
            </a:xfrm>
          </p:grpSpPr>
          <p:grpSp>
            <p:nvGrpSpPr>
              <p:cNvPr id="4" name="Group 21"/>
              <p:cNvGrpSpPr>
                <a:grpSpLocks/>
              </p:cNvGrpSpPr>
              <p:nvPr/>
            </p:nvGrpSpPr>
            <p:grpSpPr bwMode="auto">
              <a:xfrm>
                <a:off x="748" y="1394"/>
                <a:ext cx="520" cy="2635"/>
                <a:chOff x="748" y="1394"/>
                <a:chExt cx="520" cy="2635"/>
              </a:xfrm>
            </p:grpSpPr>
            <p:sp>
              <p:nvSpPr>
                <p:cNvPr id="120860" name="Rectangle 22"/>
                <p:cNvSpPr>
                  <a:spLocks noChangeArrowheads="1"/>
                </p:cNvSpPr>
                <p:nvPr/>
              </p:nvSpPr>
              <p:spPr bwMode="auto">
                <a:xfrm>
                  <a:off x="752" y="1394"/>
                  <a:ext cx="512" cy="263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61" name="Line 23"/>
                <p:cNvSpPr>
                  <a:spLocks noChangeShapeType="1"/>
                </p:cNvSpPr>
                <p:nvPr/>
              </p:nvSpPr>
              <p:spPr bwMode="auto">
                <a:xfrm>
                  <a:off x="748" y="173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62" name="Line 24"/>
                <p:cNvSpPr>
                  <a:spLocks noChangeShapeType="1"/>
                </p:cNvSpPr>
                <p:nvPr/>
              </p:nvSpPr>
              <p:spPr bwMode="auto">
                <a:xfrm>
                  <a:off x="748" y="212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63" name="Line 25"/>
                <p:cNvSpPr>
                  <a:spLocks noChangeShapeType="1"/>
                </p:cNvSpPr>
                <p:nvPr/>
              </p:nvSpPr>
              <p:spPr bwMode="auto">
                <a:xfrm>
                  <a:off x="748" y="251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64" name="Line 26"/>
                <p:cNvSpPr>
                  <a:spLocks noChangeShapeType="1"/>
                </p:cNvSpPr>
                <p:nvPr/>
              </p:nvSpPr>
              <p:spPr bwMode="auto">
                <a:xfrm>
                  <a:off x="748" y="290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65" name="Line 27"/>
                <p:cNvSpPr>
                  <a:spLocks noChangeShapeType="1"/>
                </p:cNvSpPr>
                <p:nvPr/>
              </p:nvSpPr>
              <p:spPr bwMode="auto">
                <a:xfrm>
                  <a:off x="748" y="329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66" name="Line 28"/>
                <p:cNvSpPr>
                  <a:spLocks noChangeShapeType="1"/>
                </p:cNvSpPr>
                <p:nvPr/>
              </p:nvSpPr>
              <p:spPr bwMode="auto">
                <a:xfrm>
                  <a:off x="748" y="368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0858" name="Rectangle 29"/>
              <p:cNvSpPr>
                <a:spLocks noChangeArrowheads="1"/>
              </p:cNvSpPr>
              <p:nvPr/>
            </p:nvSpPr>
            <p:spPr bwMode="auto">
              <a:xfrm>
                <a:off x="326" y="1411"/>
                <a:ext cx="400" cy="2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[ 0 ]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[ 1 ]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[ 2 ]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[ 3 ]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[ 4 ]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[ 5 ]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[ 6 ]</a:t>
                </a:r>
              </a:p>
            </p:txBody>
          </p:sp>
          <p:sp>
            <p:nvSpPr>
              <p:cNvPr id="120859" name="Rectangle 30"/>
              <p:cNvSpPr>
                <a:spLocks noChangeArrowheads="1"/>
              </p:cNvSpPr>
              <p:nvPr/>
            </p:nvSpPr>
            <p:spPr bwMode="auto">
              <a:xfrm>
                <a:off x="902" y="1459"/>
                <a:ext cx="297" cy="2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 dirty="0"/>
                  <a:t>8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60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12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40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30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70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endParaRPr lang="en-US" altLang="en-US" sz="2000" b="1" dirty="0"/>
              </a:p>
            </p:txBody>
          </p:sp>
        </p:grpSp>
        <p:sp>
          <p:nvSpPr>
            <p:cNvPr id="120856" name="Rectangle 31"/>
            <p:cNvSpPr>
              <a:spLocks noChangeArrowheads="1"/>
            </p:cNvSpPr>
            <p:nvPr/>
          </p:nvSpPr>
          <p:spPr bwMode="auto">
            <a:xfrm>
              <a:off x="374" y="960"/>
              <a:ext cx="9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/>
                <a:t>tree.nodes</a:t>
              </a:r>
            </a:p>
          </p:txBody>
        </p:sp>
      </p:grpSp>
      <p:sp>
        <p:nvSpPr>
          <p:cNvPr id="120852" name="Text Box 32"/>
          <p:cNvSpPr txBox="1">
            <a:spLocks noChangeArrowheads="1"/>
          </p:cNvSpPr>
          <p:nvPr/>
        </p:nvSpPr>
        <p:spPr bwMode="auto">
          <a:xfrm>
            <a:off x="2803525" y="57562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0853" name="Text Box 33"/>
          <p:cNvSpPr txBox="1">
            <a:spLocks noChangeArrowheads="1"/>
          </p:cNvSpPr>
          <p:nvPr/>
        </p:nvSpPr>
        <p:spPr bwMode="auto">
          <a:xfrm>
            <a:off x="2743200" y="5791200"/>
            <a:ext cx="5057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dirty="0"/>
              <a:t>Swap the root with the last item in the heap</a:t>
            </a:r>
          </a:p>
          <a:p>
            <a:pPr marL="457200" indent="-457200" algn="l">
              <a:buFontTx/>
              <a:buAutoNum type="arabicPeriod"/>
            </a:pPr>
            <a:r>
              <a:rPr lang="en-US" dirty="0" err="1"/>
              <a:t>Reheap</a:t>
            </a:r>
            <a:r>
              <a:rPr lang="en-US" dirty="0"/>
              <a:t> down (0,4)</a:t>
            </a:r>
          </a:p>
        </p:txBody>
      </p: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0574" y="116112"/>
            <a:ext cx="7779025" cy="863376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4000" dirty="0"/>
              <a:t>Heap Sort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A5A8595-7702-465F-A624-78CA1ED236A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4308475" y="3567113"/>
            <a:ext cx="763588" cy="4556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60" name="Rectangle 4"/>
          <p:cNvSpPr>
            <a:spLocks noChangeArrowheads="1"/>
          </p:cNvSpPr>
          <p:nvPr/>
        </p:nvSpPr>
        <p:spPr bwMode="auto">
          <a:xfrm>
            <a:off x="3505200" y="4494213"/>
            <a:ext cx="674688" cy="438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61" name="Rectangle 5"/>
          <p:cNvSpPr>
            <a:spLocks noChangeArrowheads="1"/>
          </p:cNvSpPr>
          <p:nvPr/>
        </p:nvSpPr>
        <p:spPr bwMode="auto">
          <a:xfrm>
            <a:off x="4948238" y="4457700"/>
            <a:ext cx="688975" cy="474663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6010275" y="2557463"/>
            <a:ext cx="739775" cy="449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63" name="Rectangle 7"/>
          <p:cNvSpPr>
            <a:spLocks noChangeArrowheads="1"/>
          </p:cNvSpPr>
          <p:nvPr/>
        </p:nvSpPr>
        <p:spPr bwMode="auto">
          <a:xfrm>
            <a:off x="6118225" y="2554288"/>
            <a:ext cx="482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60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0</a:t>
            </a:r>
          </a:p>
        </p:txBody>
      </p:sp>
      <p:sp>
        <p:nvSpPr>
          <p:cNvPr id="121864" name="Line 8"/>
          <p:cNvSpPr>
            <a:spLocks noChangeShapeType="1"/>
          </p:cNvSpPr>
          <p:nvPr/>
        </p:nvSpPr>
        <p:spPr bwMode="auto">
          <a:xfrm flipH="1" flipV="1">
            <a:off x="6724650" y="2884488"/>
            <a:ext cx="1192213" cy="700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65" name="Line 9"/>
          <p:cNvSpPr>
            <a:spLocks noChangeShapeType="1"/>
          </p:cNvSpPr>
          <p:nvPr/>
        </p:nvSpPr>
        <p:spPr bwMode="auto">
          <a:xfrm flipH="1" flipV="1">
            <a:off x="4906963" y="3884613"/>
            <a:ext cx="433387" cy="554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66" name="Line 10"/>
          <p:cNvSpPr>
            <a:spLocks noChangeShapeType="1"/>
          </p:cNvSpPr>
          <p:nvPr/>
        </p:nvSpPr>
        <p:spPr bwMode="auto">
          <a:xfrm flipV="1">
            <a:off x="4044950" y="3900488"/>
            <a:ext cx="454025" cy="581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67" name="Line 11"/>
          <p:cNvSpPr>
            <a:spLocks noChangeShapeType="1"/>
          </p:cNvSpPr>
          <p:nvPr/>
        </p:nvSpPr>
        <p:spPr bwMode="auto">
          <a:xfrm flipV="1">
            <a:off x="4792663" y="2898775"/>
            <a:ext cx="1260475" cy="674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4400550" y="3557588"/>
            <a:ext cx="515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40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 1</a:t>
            </a:r>
          </a:p>
        </p:txBody>
      </p:sp>
      <p:sp>
        <p:nvSpPr>
          <p:cNvPr id="121869" name="Rectangle 13"/>
          <p:cNvSpPr>
            <a:spLocks noChangeArrowheads="1"/>
          </p:cNvSpPr>
          <p:nvPr/>
        </p:nvSpPr>
        <p:spPr bwMode="auto">
          <a:xfrm>
            <a:off x="3654425" y="4481513"/>
            <a:ext cx="4603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8</a:t>
            </a:r>
          </a:p>
          <a:p>
            <a:pPr defTabSz="585788" eaLnBrk="0" hangingPunct="0"/>
            <a:r>
              <a:rPr lang="en-US" altLang="en-US" sz="1400" b="1"/>
              <a:t> </a:t>
            </a:r>
          </a:p>
          <a:p>
            <a:pPr defTabSz="585788" eaLnBrk="0" hangingPunct="0"/>
            <a:r>
              <a:rPr lang="en-US" altLang="en-US" sz="1900" b="1"/>
              <a:t> </a:t>
            </a:r>
            <a:r>
              <a:rPr lang="en-US" altLang="en-US" sz="1900" b="1">
                <a:solidFill>
                  <a:srgbClr val="CC0000"/>
                </a:solidFill>
              </a:rPr>
              <a:t>3 </a:t>
            </a:r>
            <a:r>
              <a:rPr lang="en-US" altLang="en-US" sz="1900" b="1"/>
              <a:t>                </a:t>
            </a:r>
          </a:p>
        </p:txBody>
      </p:sp>
      <p:sp>
        <p:nvSpPr>
          <p:cNvPr id="121870" name="Rectangle 14"/>
          <p:cNvSpPr>
            <a:spLocks noChangeArrowheads="1"/>
          </p:cNvSpPr>
          <p:nvPr/>
        </p:nvSpPr>
        <p:spPr bwMode="auto">
          <a:xfrm>
            <a:off x="5095875" y="4487863"/>
            <a:ext cx="46196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30</a:t>
            </a:r>
          </a:p>
          <a:p>
            <a:pPr defTabSz="585788" eaLnBrk="0" hangingPunct="0"/>
            <a:endParaRPr lang="en-US" altLang="en-US" sz="1400" b="1"/>
          </a:p>
          <a:p>
            <a:pPr defTabSz="585788" eaLnBrk="0" hangingPunct="0"/>
            <a:r>
              <a:rPr lang="en-US" altLang="en-US" sz="1900" b="1"/>
              <a:t> </a:t>
            </a:r>
            <a:r>
              <a:rPr lang="en-US" altLang="en-US" sz="1900" b="1">
                <a:solidFill>
                  <a:srgbClr val="CC0000"/>
                </a:solidFill>
              </a:rPr>
              <a:t>4</a:t>
            </a:r>
          </a:p>
        </p:txBody>
      </p:sp>
      <p:sp>
        <p:nvSpPr>
          <p:cNvPr id="121871" name="Rectangle 15"/>
          <p:cNvSpPr>
            <a:spLocks noChangeArrowheads="1"/>
          </p:cNvSpPr>
          <p:nvPr/>
        </p:nvSpPr>
        <p:spPr bwMode="auto">
          <a:xfrm>
            <a:off x="7586663" y="3576638"/>
            <a:ext cx="703262" cy="4460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72" name="Rectangle 16"/>
          <p:cNvSpPr>
            <a:spLocks noChangeArrowheads="1"/>
          </p:cNvSpPr>
          <p:nvPr/>
        </p:nvSpPr>
        <p:spPr bwMode="auto">
          <a:xfrm>
            <a:off x="7723188" y="3529013"/>
            <a:ext cx="4349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12</a:t>
            </a:r>
          </a:p>
          <a:p>
            <a:pPr defTabSz="585788" eaLnBrk="0" hangingPunct="0"/>
            <a:endParaRPr lang="en-US" altLang="en-US" sz="1400" b="1"/>
          </a:p>
          <a:p>
            <a:pPr defTabSz="585788" eaLnBrk="0" hangingPunct="0"/>
            <a:r>
              <a:rPr lang="en-US" altLang="en-US" sz="1900" b="1"/>
              <a:t>  </a:t>
            </a:r>
            <a:r>
              <a:rPr lang="en-US" altLang="en-US" sz="1900" b="1">
                <a:solidFill>
                  <a:srgbClr val="CC0000"/>
                </a:solidFill>
              </a:rPr>
              <a:t>2</a:t>
            </a:r>
          </a:p>
        </p:txBody>
      </p:sp>
      <p:sp>
        <p:nvSpPr>
          <p:cNvPr id="121873" name="Line 17"/>
          <p:cNvSpPr>
            <a:spLocks noChangeShapeType="1"/>
          </p:cNvSpPr>
          <p:nvPr/>
        </p:nvSpPr>
        <p:spPr bwMode="auto">
          <a:xfrm flipH="1" flipV="1">
            <a:off x="6092825" y="2085975"/>
            <a:ext cx="244475" cy="487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74" name="Rectangle 18"/>
          <p:cNvSpPr>
            <a:spLocks noChangeArrowheads="1"/>
          </p:cNvSpPr>
          <p:nvPr/>
        </p:nvSpPr>
        <p:spPr bwMode="auto">
          <a:xfrm>
            <a:off x="5489575" y="1905000"/>
            <a:ext cx="598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tree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17525" y="1524000"/>
            <a:ext cx="1544638" cy="4627563"/>
            <a:chOff x="326" y="960"/>
            <a:chExt cx="973" cy="2915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326" y="1231"/>
              <a:ext cx="942" cy="2644"/>
              <a:chOff x="326" y="1394"/>
              <a:chExt cx="942" cy="2644"/>
            </a:xfrm>
          </p:grpSpPr>
          <p:grpSp>
            <p:nvGrpSpPr>
              <p:cNvPr id="4" name="Group 21"/>
              <p:cNvGrpSpPr>
                <a:grpSpLocks/>
              </p:cNvGrpSpPr>
              <p:nvPr/>
            </p:nvGrpSpPr>
            <p:grpSpPr bwMode="auto">
              <a:xfrm>
                <a:off x="748" y="1394"/>
                <a:ext cx="520" cy="2635"/>
                <a:chOff x="748" y="1394"/>
                <a:chExt cx="520" cy="2635"/>
              </a:xfrm>
            </p:grpSpPr>
            <p:sp>
              <p:nvSpPr>
                <p:cNvPr id="121885" name="Rectangle 22"/>
                <p:cNvSpPr>
                  <a:spLocks noChangeArrowheads="1"/>
                </p:cNvSpPr>
                <p:nvPr/>
              </p:nvSpPr>
              <p:spPr bwMode="auto">
                <a:xfrm>
                  <a:off x="752" y="1394"/>
                  <a:ext cx="512" cy="263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886" name="Line 23"/>
                <p:cNvSpPr>
                  <a:spLocks noChangeShapeType="1"/>
                </p:cNvSpPr>
                <p:nvPr/>
              </p:nvSpPr>
              <p:spPr bwMode="auto">
                <a:xfrm>
                  <a:off x="748" y="173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887" name="Line 24"/>
                <p:cNvSpPr>
                  <a:spLocks noChangeShapeType="1"/>
                </p:cNvSpPr>
                <p:nvPr/>
              </p:nvSpPr>
              <p:spPr bwMode="auto">
                <a:xfrm>
                  <a:off x="748" y="212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888" name="Line 25"/>
                <p:cNvSpPr>
                  <a:spLocks noChangeShapeType="1"/>
                </p:cNvSpPr>
                <p:nvPr/>
              </p:nvSpPr>
              <p:spPr bwMode="auto">
                <a:xfrm>
                  <a:off x="748" y="251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889" name="Line 26"/>
                <p:cNvSpPr>
                  <a:spLocks noChangeShapeType="1"/>
                </p:cNvSpPr>
                <p:nvPr/>
              </p:nvSpPr>
              <p:spPr bwMode="auto">
                <a:xfrm>
                  <a:off x="748" y="290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890" name="Line 27"/>
                <p:cNvSpPr>
                  <a:spLocks noChangeShapeType="1"/>
                </p:cNvSpPr>
                <p:nvPr/>
              </p:nvSpPr>
              <p:spPr bwMode="auto">
                <a:xfrm>
                  <a:off x="748" y="329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891" name="Line 28"/>
                <p:cNvSpPr>
                  <a:spLocks noChangeShapeType="1"/>
                </p:cNvSpPr>
                <p:nvPr/>
              </p:nvSpPr>
              <p:spPr bwMode="auto">
                <a:xfrm>
                  <a:off x="748" y="368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1883" name="Rectangle 29"/>
              <p:cNvSpPr>
                <a:spLocks noChangeArrowheads="1"/>
              </p:cNvSpPr>
              <p:nvPr/>
            </p:nvSpPr>
            <p:spPr bwMode="auto">
              <a:xfrm>
                <a:off x="326" y="1411"/>
                <a:ext cx="400" cy="2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[ 0 ]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[ 1 ]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[ 2 ]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[ 3 ]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[ 4 ]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[ 5 ]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[ 6 ]</a:t>
                </a:r>
              </a:p>
            </p:txBody>
          </p:sp>
          <p:sp>
            <p:nvSpPr>
              <p:cNvPr id="121884" name="Rectangle 30"/>
              <p:cNvSpPr>
                <a:spLocks noChangeArrowheads="1"/>
              </p:cNvSpPr>
              <p:nvPr/>
            </p:nvSpPr>
            <p:spPr bwMode="auto">
              <a:xfrm>
                <a:off x="902" y="1459"/>
                <a:ext cx="297" cy="2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 dirty="0"/>
                  <a:t>60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40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12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8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30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70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endParaRPr lang="en-US" altLang="en-US" sz="2000" b="1" dirty="0"/>
              </a:p>
            </p:txBody>
          </p:sp>
        </p:grpSp>
        <p:sp>
          <p:nvSpPr>
            <p:cNvPr id="121881" name="Rectangle 31"/>
            <p:cNvSpPr>
              <a:spLocks noChangeArrowheads="1"/>
            </p:cNvSpPr>
            <p:nvPr/>
          </p:nvSpPr>
          <p:spPr bwMode="auto">
            <a:xfrm>
              <a:off x="374" y="960"/>
              <a:ext cx="9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/>
                <a:t>tree.nodes</a:t>
              </a:r>
            </a:p>
          </p:txBody>
        </p:sp>
      </p:grpSp>
      <p:sp>
        <p:nvSpPr>
          <p:cNvPr id="121876" name="Text Box 32"/>
          <p:cNvSpPr txBox="1">
            <a:spLocks noChangeArrowheads="1"/>
          </p:cNvSpPr>
          <p:nvPr/>
        </p:nvSpPr>
        <p:spPr bwMode="auto">
          <a:xfrm>
            <a:off x="2803525" y="57562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1877" name="Text Box 33"/>
          <p:cNvSpPr txBox="1">
            <a:spLocks noChangeArrowheads="1"/>
          </p:cNvSpPr>
          <p:nvPr/>
        </p:nvSpPr>
        <p:spPr bwMode="auto">
          <a:xfrm>
            <a:off x="2743200" y="5791200"/>
            <a:ext cx="5057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dirty="0"/>
              <a:t>Swap the root with the last item in the heap</a:t>
            </a:r>
          </a:p>
          <a:p>
            <a:pPr marL="457200" indent="-457200" algn="l">
              <a:buFontTx/>
              <a:buAutoNum type="arabicPeriod"/>
            </a:pPr>
            <a:r>
              <a:rPr lang="en-US" dirty="0" err="1"/>
              <a:t>Reheap</a:t>
            </a:r>
            <a:r>
              <a:rPr lang="en-US" dirty="0"/>
              <a:t> down(0,3)</a:t>
            </a:r>
          </a:p>
        </p:txBody>
      </p:sp>
      <p:sp>
        <p:nvSpPr>
          <p:cNvPr id="121878" name="Line 34"/>
          <p:cNvSpPr>
            <a:spLocks noChangeShapeType="1"/>
          </p:cNvSpPr>
          <p:nvPr/>
        </p:nvSpPr>
        <p:spPr bwMode="auto">
          <a:xfrm flipV="1">
            <a:off x="5486400" y="3048000"/>
            <a:ext cx="685800" cy="1371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 bwMode="auto">
          <a:xfrm>
            <a:off x="371060" y="116112"/>
            <a:ext cx="7858539" cy="904651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rtl="0" fontAlgn="base" hangingPunct="1">
              <a:defRPr/>
            </a:pPr>
            <a:r>
              <a:rPr lang="en-US" alt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Heap Sort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B12F179-ED8C-48C5-8FB1-EB273DF0CB5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22883" name="Rectangle 3"/>
          <p:cNvSpPr>
            <a:spLocks noChangeArrowheads="1"/>
          </p:cNvSpPr>
          <p:nvPr/>
        </p:nvSpPr>
        <p:spPr bwMode="auto">
          <a:xfrm>
            <a:off x="4308475" y="3567113"/>
            <a:ext cx="763588" cy="4556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884" name="Rectangle 4"/>
          <p:cNvSpPr>
            <a:spLocks noChangeArrowheads="1"/>
          </p:cNvSpPr>
          <p:nvPr/>
        </p:nvSpPr>
        <p:spPr bwMode="auto">
          <a:xfrm>
            <a:off x="3505200" y="4494213"/>
            <a:ext cx="674688" cy="438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885" name="Rectangle 6"/>
          <p:cNvSpPr>
            <a:spLocks noChangeArrowheads="1"/>
          </p:cNvSpPr>
          <p:nvPr/>
        </p:nvSpPr>
        <p:spPr bwMode="auto">
          <a:xfrm>
            <a:off x="6010275" y="2557463"/>
            <a:ext cx="739775" cy="449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886" name="Rectangle 7"/>
          <p:cNvSpPr>
            <a:spLocks noChangeArrowheads="1"/>
          </p:cNvSpPr>
          <p:nvPr/>
        </p:nvSpPr>
        <p:spPr bwMode="auto">
          <a:xfrm>
            <a:off x="6118225" y="2554288"/>
            <a:ext cx="482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30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0</a:t>
            </a:r>
          </a:p>
        </p:txBody>
      </p:sp>
      <p:sp>
        <p:nvSpPr>
          <p:cNvPr id="122887" name="Line 8"/>
          <p:cNvSpPr>
            <a:spLocks noChangeShapeType="1"/>
          </p:cNvSpPr>
          <p:nvPr/>
        </p:nvSpPr>
        <p:spPr bwMode="auto">
          <a:xfrm flipH="1" flipV="1">
            <a:off x="6724650" y="2884488"/>
            <a:ext cx="1192213" cy="700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888" name="Line 10"/>
          <p:cNvSpPr>
            <a:spLocks noChangeShapeType="1"/>
          </p:cNvSpPr>
          <p:nvPr/>
        </p:nvSpPr>
        <p:spPr bwMode="auto">
          <a:xfrm flipV="1">
            <a:off x="4044950" y="3900488"/>
            <a:ext cx="454025" cy="581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889" name="Line 11"/>
          <p:cNvSpPr>
            <a:spLocks noChangeShapeType="1"/>
          </p:cNvSpPr>
          <p:nvPr/>
        </p:nvSpPr>
        <p:spPr bwMode="auto">
          <a:xfrm flipV="1">
            <a:off x="4792663" y="2898775"/>
            <a:ext cx="1260475" cy="674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890" name="Rectangle 12"/>
          <p:cNvSpPr>
            <a:spLocks noChangeArrowheads="1"/>
          </p:cNvSpPr>
          <p:nvPr/>
        </p:nvSpPr>
        <p:spPr bwMode="auto">
          <a:xfrm>
            <a:off x="4400550" y="3557588"/>
            <a:ext cx="515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40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 1</a:t>
            </a:r>
          </a:p>
        </p:txBody>
      </p:sp>
      <p:sp>
        <p:nvSpPr>
          <p:cNvPr id="122891" name="Rectangle 13"/>
          <p:cNvSpPr>
            <a:spLocks noChangeArrowheads="1"/>
          </p:cNvSpPr>
          <p:nvPr/>
        </p:nvSpPr>
        <p:spPr bwMode="auto">
          <a:xfrm>
            <a:off x="3654425" y="4481513"/>
            <a:ext cx="4603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8</a:t>
            </a:r>
          </a:p>
          <a:p>
            <a:pPr defTabSz="585788" eaLnBrk="0" hangingPunct="0"/>
            <a:r>
              <a:rPr lang="en-US" altLang="en-US" sz="1400" b="1"/>
              <a:t> </a:t>
            </a:r>
          </a:p>
          <a:p>
            <a:pPr defTabSz="585788" eaLnBrk="0" hangingPunct="0"/>
            <a:r>
              <a:rPr lang="en-US" altLang="en-US" sz="1900" b="1"/>
              <a:t> </a:t>
            </a:r>
            <a:r>
              <a:rPr lang="en-US" altLang="en-US" sz="1900" b="1">
                <a:solidFill>
                  <a:srgbClr val="CC0000"/>
                </a:solidFill>
              </a:rPr>
              <a:t>3 </a:t>
            </a:r>
            <a:r>
              <a:rPr lang="en-US" altLang="en-US" sz="1900" b="1"/>
              <a:t>                </a:t>
            </a:r>
          </a:p>
        </p:txBody>
      </p:sp>
      <p:sp>
        <p:nvSpPr>
          <p:cNvPr id="122892" name="Rectangle 15"/>
          <p:cNvSpPr>
            <a:spLocks noChangeArrowheads="1"/>
          </p:cNvSpPr>
          <p:nvPr/>
        </p:nvSpPr>
        <p:spPr bwMode="auto">
          <a:xfrm>
            <a:off x="7586663" y="3576638"/>
            <a:ext cx="703262" cy="4460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893" name="Rectangle 16"/>
          <p:cNvSpPr>
            <a:spLocks noChangeArrowheads="1"/>
          </p:cNvSpPr>
          <p:nvPr/>
        </p:nvSpPr>
        <p:spPr bwMode="auto">
          <a:xfrm>
            <a:off x="7723188" y="3529013"/>
            <a:ext cx="4349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12</a:t>
            </a:r>
          </a:p>
          <a:p>
            <a:pPr defTabSz="585788" eaLnBrk="0" hangingPunct="0"/>
            <a:endParaRPr lang="en-US" altLang="en-US" sz="1400" b="1"/>
          </a:p>
          <a:p>
            <a:pPr defTabSz="585788" eaLnBrk="0" hangingPunct="0"/>
            <a:r>
              <a:rPr lang="en-US" altLang="en-US" sz="1900" b="1"/>
              <a:t>  </a:t>
            </a:r>
            <a:r>
              <a:rPr lang="en-US" altLang="en-US" sz="1900" b="1">
                <a:solidFill>
                  <a:srgbClr val="CC0000"/>
                </a:solidFill>
              </a:rPr>
              <a:t>2</a:t>
            </a:r>
          </a:p>
        </p:txBody>
      </p:sp>
      <p:sp>
        <p:nvSpPr>
          <p:cNvPr id="122894" name="Line 17"/>
          <p:cNvSpPr>
            <a:spLocks noChangeShapeType="1"/>
          </p:cNvSpPr>
          <p:nvPr/>
        </p:nvSpPr>
        <p:spPr bwMode="auto">
          <a:xfrm flipH="1" flipV="1">
            <a:off x="6092825" y="2085975"/>
            <a:ext cx="244475" cy="487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895" name="Rectangle 18"/>
          <p:cNvSpPr>
            <a:spLocks noChangeArrowheads="1"/>
          </p:cNvSpPr>
          <p:nvPr/>
        </p:nvSpPr>
        <p:spPr bwMode="auto">
          <a:xfrm>
            <a:off x="5489575" y="1905000"/>
            <a:ext cx="598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tree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17525" y="1524000"/>
            <a:ext cx="1544638" cy="4627563"/>
            <a:chOff x="326" y="960"/>
            <a:chExt cx="973" cy="2915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326" y="1231"/>
              <a:ext cx="942" cy="2644"/>
              <a:chOff x="326" y="1394"/>
              <a:chExt cx="942" cy="2644"/>
            </a:xfrm>
          </p:grpSpPr>
          <p:grpSp>
            <p:nvGrpSpPr>
              <p:cNvPr id="4" name="Group 21"/>
              <p:cNvGrpSpPr>
                <a:grpSpLocks/>
              </p:cNvGrpSpPr>
              <p:nvPr/>
            </p:nvGrpSpPr>
            <p:grpSpPr bwMode="auto">
              <a:xfrm>
                <a:off x="748" y="1394"/>
                <a:ext cx="520" cy="2635"/>
                <a:chOff x="748" y="1394"/>
                <a:chExt cx="520" cy="2635"/>
              </a:xfrm>
            </p:grpSpPr>
            <p:sp>
              <p:nvSpPr>
                <p:cNvPr id="122905" name="Rectangle 22"/>
                <p:cNvSpPr>
                  <a:spLocks noChangeArrowheads="1"/>
                </p:cNvSpPr>
                <p:nvPr/>
              </p:nvSpPr>
              <p:spPr bwMode="auto">
                <a:xfrm>
                  <a:off x="752" y="1394"/>
                  <a:ext cx="512" cy="263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906" name="Line 23"/>
                <p:cNvSpPr>
                  <a:spLocks noChangeShapeType="1"/>
                </p:cNvSpPr>
                <p:nvPr/>
              </p:nvSpPr>
              <p:spPr bwMode="auto">
                <a:xfrm>
                  <a:off x="748" y="173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907" name="Line 24"/>
                <p:cNvSpPr>
                  <a:spLocks noChangeShapeType="1"/>
                </p:cNvSpPr>
                <p:nvPr/>
              </p:nvSpPr>
              <p:spPr bwMode="auto">
                <a:xfrm>
                  <a:off x="748" y="212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908" name="Line 25"/>
                <p:cNvSpPr>
                  <a:spLocks noChangeShapeType="1"/>
                </p:cNvSpPr>
                <p:nvPr/>
              </p:nvSpPr>
              <p:spPr bwMode="auto">
                <a:xfrm>
                  <a:off x="748" y="251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909" name="Line 26"/>
                <p:cNvSpPr>
                  <a:spLocks noChangeShapeType="1"/>
                </p:cNvSpPr>
                <p:nvPr/>
              </p:nvSpPr>
              <p:spPr bwMode="auto">
                <a:xfrm>
                  <a:off x="748" y="290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910" name="Line 27"/>
                <p:cNvSpPr>
                  <a:spLocks noChangeShapeType="1"/>
                </p:cNvSpPr>
                <p:nvPr/>
              </p:nvSpPr>
              <p:spPr bwMode="auto">
                <a:xfrm>
                  <a:off x="748" y="329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911" name="Line 28"/>
                <p:cNvSpPr>
                  <a:spLocks noChangeShapeType="1"/>
                </p:cNvSpPr>
                <p:nvPr/>
              </p:nvSpPr>
              <p:spPr bwMode="auto">
                <a:xfrm>
                  <a:off x="748" y="368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2903" name="Rectangle 29"/>
              <p:cNvSpPr>
                <a:spLocks noChangeArrowheads="1"/>
              </p:cNvSpPr>
              <p:nvPr/>
            </p:nvSpPr>
            <p:spPr bwMode="auto">
              <a:xfrm>
                <a:off x="326" y="1411"/>
                <a:ext cx="400" cy="2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[ 0 ]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[ 1 ]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[ 2 ]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[ 3 ]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[ 4 ]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[ 5 ]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[ 6 ]</a:t>
                </a:r>
              </a:p>
            </p:txBody>
          </p:sp>
          <p:sp>
            <p:nvSpPr>
              <p:cNvPr id="122904" name="Rectangle 30"/>
              <p:cNvSpPr>
                <a:spLocks noChangeArrowheads="1"/>
              </p:cNvSpPr>
              <p:nvPr/>
            </p:nvSpPr>
            <p:spPr bwMode="auto">
              <a:xfrm>
                <a:off x="902" y="1459"/>
                <a:ext cx="297" cy="2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 dirty="0"/>
                  <a:t>30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40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12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8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60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70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endParaRPr lang="en-US" altLang="en-US" sz="2000" b="1" dirty="0"/>
              </a:p>
            </p:txBody>
          </p:sp>
        </p:grpSp>
        <p:sp>
          <p:nvSpPr>
            <p:cNvPr id="122901" name="Rectangle 31"/>
            <p:cNvSpPr>
              <a:spLocks noChangeArrowheads="1"/>
            </p:cNvSpPr>
            <p:nvPr/>
          </p:nvSpPr>
          <p:spPr bwMode="auto">
            <a:xfrm>
              <a:off x="374" y="960"/>
              <a:ext cx="9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/>
                <a:t>tree.nodes</a:t>
              </a:r>
            </a:p>
          </p:txBody>
        </p:sp>
      </p:grpSp>
      <p:sp>
        <p:nvSpPr>
          <p:cNvPr id="122897" name="Text Box 32"/>
          <p:cNvSpPr txBox="1">
            <a:spLocks noChangeArrowheads="1"/>
          </p:cNvSpPr>
          <p:nvPr/>
        </p:nvSpPr>
        <p:spPr bwMode="auto">
          <a:xfrm>
            <a:off x="2803525" y="57562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898" name="Text Box 33"/>
          <p:cNvSpPr txBox="1">
            <a:spLocks noChangeArrowheads="1"/>
          </p:cNvSpPr>
          <p:nvPr/>
        </p:nvSpPr>
        <p:spPr bwMode="auto">
          <a:xfrm>
            <a:off x="2743200" y="5791200"/>
            <a:ext cx="5057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dirty="0"/>
              <a:t>Swap the root with the last item in the heap</a:t>
            </a:r>
          </a:p>
          <a:p>
            <a:pPr marL="457200" indent="-457200" algn="l">
              <a:buFontTx/>
              <a:buAutoNum type="arabicPeriod"/>
            </a:pPr>
            <a:r>
              <a:rPr lang="en-US" dirty="0" err="1"/>
              <a:t>Reheap</a:t>
            </a:r>
            <a:r>
              <a:rPr lang="en-US" dirty="0"/>
              <a:t> down(0,3)</a:t>
            </a:r>
          </a:p>
        </p:txBody>
      </p:sp>
      <p:sp>
        <p:nvSpPr>
          <p:cNvPr id="33" name="Rectangle 2"/>
          <p:cNvSpPr>
            <a:spLocks noGrp="1" noChangeArrowheads="1"/>
          </p:cNvSpPr>
          <p:nvPr>
            <p:ph type="title"/>
          </p:nvPr>
        </p:nvSpPr>
        <p:spPr>
          <a:xfrm>
            <a:off x="424070" y="116112"/>
            <a:ext cx="7805530" cy="930051"/>
          </a:xfrm>
        </p:spPr>
        <p:txBody>
          <a:bodyPr>
            <a:normAutofit/>
          </a:bodyPr>
          <a:lstStyle/>
          <a:p>
            <a:pPr rtl="0" eaLnBrk="1" fontAlgn="base">
              <a:defRPr/>
            </a:pPr>
            <a:r>
              <a:rPr lang="en-US" altLang="en-US" sz="4000" dirty="0">
                <a:sym typeface="Arial"/>
              </a:rPr>
              <a:t>Heap Sort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Heaps</a:t>
            </a:r>
          </a:p>
        </p:txBody>
      </p:sp>
      <p:pic>
        <p:nvPicPr>
          <p:cNvPr id="208" name="A binary tree displays Max heap and Min heaps.&#10;&#10;Picture 2" descr="A binary tree displays Max heap and Min heap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096" y="1103232"/>
            <a:ext cx="4088121" cy="4028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A binary tree displays Max heap and Min heaps.&#10;&#10;Picture 2" descr="A binary tree displays Max heap and Min heaps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0217" y="1113747"/>
            <a:ext cx="4032170" cy="402844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val 1"/>
          <p:cNvSpPr/>
          <p:nvPr/>
        </p:nvSpPr>
        <p:spPr>
          <a:xfrm>
            <a:off x="6519025" y="1103232"/>
            <a:ext cx="989351" cy="1034322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92195" y="1103232"/>
            <a:ext cx="989351" cy="1034322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3476206" y="1378077"/>
            <a:ext cx="719153" cy="484632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7818898" y="1378077"/>
            <a:ext cx="719153" cy="484632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549293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C17BC0F-F6B6-43DD-8924-398CDCCFE8E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4308475" y="3567113"/>
            <a:ext cx="763588" cy="4556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3505200" y="4494213"/>
            <a:ext cx="674688" cy="43815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6010275" y="2557463"/>
            <a:ext cx="739775" cy="449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6118225" y="2554288"/>
            <a:ext cx="482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40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0</a:t>
            </a:r>
          </a:p>
        </p:txBody>
      </p:sp>
      <p:sp>
        <p:nvSpPr>
          <p:cNvPr id="123911" name="Line 7"/>
          <p:cNvSpPr>
            <a:spLocks noChangeShapeType="1"/>
          </p:cNvSpPr>
          <p:nvPr/>
        </p:nvSpPr>
        <p:spPr bwMode="auto">
          <a:xfrm flipH="1" flipV="1">
            <a:off x="6724650" y="2884488"/>
            <a:ext cx="1192213" cy="700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12" name="Line 8"/>
          <p:cNvSpPr>
            <a:spLocks noChangeShapeType="1"/>
          </p:cNvSpPr>
          <p:nvPr/>
        </p:nvSpPr>
        <p:spPr bwMode="auto">
          <a:xfrm flipV="1">
            <a:off x="4044950" y="3900488"/>
            <a:ext cx="454025" cy="581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13" name="Line 9"/>
          <p:cNvSpPr>
            <a:spLocks noChangeShapeType="1"/>
          </p:cNvSpPr>
          <p:nvPr/>
        </p:nvSpPr>
        <p:spPr bwMode="auto">
          <a:xfrm flipV="1">
            <a:off x="4792663" y="2898775"/>
            <a:ext cx="1260475" cy="674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14" name="Rectangle 10"/>
          <p:cNvSpPr>
            <a:spLocks noChangeArrowheads="1"/>
          </p:cNvSpPr>
          <p:nvPr/>
        </p:nvSpPr>
        <p:spPr bwMode="auto">
          <a:xfrm>
            <a:off x="4400550" y="3557588"/>
            <a:ext cx="515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30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 1</a:t>
            </a:r>
          </a:p>
        </p:txBody>
      </p:sp>
      <p:sp>
        <p:nvSpPr>
          <p:cNvPr id="123915" name="Rectangle 11"/>
          <p:cNvSpPr>
            <a:spLocks noChangeArrowheads="1"/>
          </p:cNvSpPr>
          <p:nvPr/>
        </p:nvSpPr>
        <p:spPr bwMode="auto">
          <a:xfrm>
            <a:off x="3654425" y="4481513"/>
            <a:ext cx="4603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8</a:t>
            </a:r>
          </a:p>
          <a:p>
            <a:pPr defTabSz="585788" eaLnBrk="0" hangingPunct="0"/>
            <a:r>
              <a:rPr lang="en-US" altLang="en-US" sz="1400" b="1"/>
              <a:t> </a:t>
            </a:r>
          </a:p>
          <a:p>
            <a:pPr defTabSz="585788" eaLnBrk="0" hangingPunct="0"/>
            <a:r>
              <a:rPr lang="en-US" altLang="en-US" sz="1900" b="1"/>
              <a:t> </a:t>
            </a:r>
            <a:r>
              <a:rPr lang="en-US" altLang="en-US" sz="1900" b="1">
                <a:solidFill>
                  <a:srgbClr val="CC0000"/>
                </a:solidFill>
              </a:rPr>
              <a:t>3 </a:t>
            </a:r>
            <a:r>
              <a:rPr lang="en-US" altLang="en-US" sz="1900" b="1"/>
              <a:t>                </a:t>
            </a:r>
          </a:p>
        </p:txBody>
      </p:sp>
      <p:sp>
        <p:nvSpPr>
          <p:cNvPr id="123916" name="Rectangle 12"/>
          <p:cNvSpPr>
            <a:spLocks noChangeArrowheads="1"/>
          </p:cNvSpPr>
          <p:nvPr/>
        </p:nvSpPr>
        <p:spPr bwMode="auto">
          <a:xfrm>
            <a:off x="7586663" y="3576638"/>
            <a:ext cx="703262" cy="4460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17" name="Rectangle 13"/>
          <p:cNvSpPr>
            <a:spLocks noChangeArrowheads="1"/>
          </p:cNvSpPr>
          <p:nvPr/>
        </p:nvSpPr>
        <p:spPr bwMode="auto">
          <a:xfrm>
            <a:off x="7723188" y="3529013"/>
            <a:ext cx="4349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12</a:t>
            </a:r>
          </a:p>
          <a:p>
            <a:pPr defTabSz="585788" eaLnBrk="0" hangingPunct="0"/>
            <a:endParaRPr lang="en-US" altLang="en-US" sz="1400" b="1"/>
          </a:p>
          <a:p>
            <a:pPr defTabSz="585788" eaLnBrk="0" hangingPunct="0"/>
            <a:r>
              <a:rPr lang="en-US" altLang="en-US" sz="1900" b="1"/>
              <a:t>  </a:t>
            </a:r>
            <a:r>
              <a:rPr lang="en-US" altLang="en-US" sz="1900" b="1">
                <a:solidFill>
                  <a:srgbClr val="CC0000"/>
                </a:solidFill>
              </a:rPr>
              <a:t>2</a:t>
            </a:r>
          </a:p>
        </p:txBody>
      </p:sp>
      <p:sp>
        <p:nvSpPr>
          <p:cNvPr id="123918" name="Line 14"/>
          <p:cNvSpPr>
            <a:spLocks noChangeShapeType="1"/>
          </p:cNvSpPr>
          <p:nvPr/>
        </p:nvSpPr>
        <p:spPr bwMode="auto">
          <a:xfrm flipH="1" flipV="1">
            <a:off x="6092825" y="2085975"/>
            <a:ext cx="244475" cy="487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19" name="Rectangle 15"/>
          <p:cNvSpPr>
            <a:spLocks noChangeArrowheads="1"/>
          </p:cNvSpPr>
          <p:nvPr/>
        </p:nvSpPr>
        <p:spPr bwMode="auto">
          <a:xfrm>
            <a:off x="5489575" y="1905000"/>
            <a:ext cx="598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tree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17525" y="1524000"/>
            <a:ext cx="1544638" cy="4627563"/>
            <a:chOff x="326" y="960"/>
            <a:chExt cx="973" cy="2915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326" y="1231"/>
              <a:ext cx="942" cy="2644"/>
              <a:chOff x="326" y="1394"/>
              <a:chExt cx="942" cy="2644"/>
            </a:xfrm>
          </p:grpSpPr>
          <p:grpSp>
            <p:nvGrpSpPr>
              <p:cNvPr id="4" name="Group 18"/>
              <p:cNvGrpSpPr>
                <a:grpSpLocks/>
              </p:cNvGrpSpPr>
              <p:nvPr/>
            </p:nvGrpSpPr>
            <p:grpSpPr bwMode="auto">
              <a:xfrm>
                <a:off x="748" y="1394"/>
                <a:ext cx="520" cy="2635"/>
                <a:chOff x="748" y="1394"/>
                <a:chExt cx="520" cy="2635"/>
              </a:xfrm>
            </p:grpSpPr>
            <p:sp>
              <p:nvSpPr>
                <p:cNvPr id="123930" name="Rectangle 19"/>
                <p:cNvSpPr>
                  <a:spLocks noChangeArrowheads="1"/>
                </p:cNvSpPr>
                <p:nvPr/>
              </p:nvSpPr>
              <p:spPr bwMode="auto">
                <a:xfrm>
                  <a:off x="752" y="1394"/>
                  <a:ext cx="512" cy="263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931" name="Line 20"/>
                <p:cNvSpPr>
                  <a:spLocks noChangeShapeType="1"/>
                </p:cNvSpPr>
                <p:nvPr/>
              </p:nvSpPr>
              <p:spPr bwMode="auto">
                <a:xfrm>
                  <a:off x="748" y="173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932" name="Line 21"/>
                <p:cNvSpPr>
                  <a:spLocks noChangeShapeType="1"/>
                </p:cNvSpPr>
                <p:nvPr/>
              </p:nvSpPr>
              <p:spPr bwMode="auto">
                <a:xfrm>
                  <a:off x="748" y="212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933" name="Line 22"/>
                <p:cNvSpPr>
                  <a:spLocks noChangeShapeType="1"/>
                </p:cNvSpPr>
                <p:nvPr/>
              </p:nvSpPr>
              <p:spPr bwMode="auto">
                <a:xfrm>
                  <a:off x="748" y="251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934" name="Line 23"/>
                <p:cNvSpPr>
                  <a:spLocks noChangeShapeType="1"/>
                </p:cNvSpPr>
                <p:nvPr/>
              </p:nvSpPr>
              <p:spPr bwMode="auto">
                <a:xfrm>
                  <a:off x="748" y="290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935" name="Line 24"/>
                <p:cNvSpPr>
                  <a:spLocks noChangeShapeType="1"/>
                </p:cNvSpPr>
                <p:nvPr/>
              </p:nvSpPr>
              <p:spPr bwMode="auto">
                <a:xfrm>
                  <a:off x="748" y="329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936" name="Line 25"/>
                <p:cNvSpPr>
                  <a:spLocks noChangeShapeType="1"/>
                </p:cNvSpPr>
                <p:nvPr/>
              </p:nvSpPr>
              <p:spPr bwMode="auto">
                <a:xfrm>
                  <a:off x="748" y="368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3928" name="Rectangle 26"/>
              <p:cNvSpPr>
                <a:spLocks noChangeArrowheads="1"/>
              </p:cNvSpPr>
              <p:nvPr/>
            </p:nvSpPr>
            <p:spPr bwMode="auto">
              <a:xfrm>
                <a:off x="326" y="1411"/>
                <a:ext cx="400" cy="2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[ 0 ]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[ 1 ]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[ 2 ]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[ 3 ]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[ 4 ]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[ 5 ]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[ 6 ]</a:t>
                </a:r>
              </a:p>
            </p:txBody>
          </p:sp>
          <p:sp>
            <p:nvSpPr>
              <p:cNvPr id="123929" name="Rectangle 27"/>
              <p:cNvSpPr>
                <a:spLocks noChangeArrowheads="1"/>
              </p:cNvSpPr>
              <p:nvPr/>
            </p:nvSpPr>
            <p:spPr bwMode="auto">
              <a:xfrm>
                <a:off x="902" y="1459"/>
                <a:ext cx="297" cy="2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 dirty="0"/>
                  <a:t>40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30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12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8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60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70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endParaRPr lang="en-US" altLang="en-US" sz="2000" b="1" dirty="0"/>
              </a:p>
            </p:txBody>
          </p:sp>
        </p:grpSp>
        <p:sp>
          <p:nvSpPr>
            <p:cNvPr id="123926" name="Rectangle 28"/>
            <p:cNvSpPr>
              <a:spLocks noChangeArrowheads="1"/>
            </p:cNvSpPr>
            <p:nvPr/>
          </p:nvSpPr>
          <p:spPr bwMode="auto">
            <a:xfrm>
              <a:off x="374" y="960"/>
              <a:ext cx="9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/>
                <a:t>tree.nodes</a:t>
              </a:r>
            </a:p>
          </p:txBody>
        </p:sp>
      </p:grpSp>
      <p:sp>
        <p:nvSpPr>
          <p:cNvPr id="123921" name="Text Box 29"/>
          <p:cNvSpPr txBox="1">
            <a:spLocks noChangeArrowheads="1"/>
          </p:cNvSpPr>
          <p:nvPr/>
        </p:nvSpPr>
        <p:spPr bwMode="auto">
          <a:xfrm>
            <a:off x="2803525" y="57562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3922" name="Text Box 30"/>
          <p:cNvSpPr txBox="1">
            <a:spLocks noChangeArrowheads="1"/>
          </p:cNvSpPr>
          <p:nvPr/>
        </p:nvSpPr>
        <p:spPr bwMode="auto">
          <a:xfrm>
            <a:off x="2743200" y="5791200"/>
            <a:ext cx="5057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dirty="0"/>
              <a:t>Swap the root with the last item in the heap</a:t>
            </a:r>
          </a:p>
          <a:p>
            <a:pPr marL="457200" indent="-457200" algn="l">
              <a:buFontTx/>
              <a:buAutoNum type="arabicPeriod"/>
            </a:pPr>
            <a:r>
              <a:rPr lang="en-US" dirty="0" err="1"/>
              <a:t>Reheap</a:t>
            </a:r>
            <a:r>
              <a:rPr lang="en-US" dirty="0"/>
              <a:t> down(0,2)</a:t>
            </a:r>
          </a:p>
        </p:txBody>
      </p:sp>
      <p:sp>
        <p:nvSpPr>
          <p:cNvPr id="123923" name="Line 31"/>
          <p:cNvSpPr>
            <a:spLocks noChangeShapeType="1"/>
          </p:cNvSpPr>
          <p:nvPr/>
        </p:nvSpPr>
        <p:spPr bwMode="auto">
          <a:xfrm flipV="1">
            <a:off x="4114800" y="2971800"/>
            <a:ext cx="2133600" cy="1828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271670" y="116112"/>
            <a:ext cx="7957930" cy="874489"/>
          </a:xfrm>
        </p:spPr>
        <p:txBody>
          <a:bodyPr>
            <a:normAutofit/>
          </a:bodyPr>
          <a:lstStyle/>
          <a:p>
            <a:pPr rtl="0" fontAlgn="base" hangingPunct="1">
              <a:defRPr/>
            </a:pPr>
            <a:r>
              <a:rPr lang="en-US" altLang="en-US" sz="4000" dirty="0"/>
              <a:t>Heap Sort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B8ED5BD-9206-4130-8CEB-85AF3504288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4308475" y="3567113"/>
            <a:ext cx="763588" cy="4556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932" name="Rectangle 5"/>
          <p:cNvSpPr>
            <a:spLocks noChangeArrowheads="1"/>
          </p:cNvSpPr>
          <p:nvPr/>
        </p:nvSpPr>
        <p:spPr bwMode="auto">
          <a:xfrm>
            <a:off x="6010275" y="2557463"/>
            <a:ext cx="739775" cy="449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933" name="Rectangle 6"/>
          <p:cNvSpPr>
            <a:spLocks noChangeArrowheads="1"/>
          </p:cNvSpPr>
          <p:nvPr/>
        </p:nvSpPr>
        <p:spPr bwMode="auto">
          <a:xfrm>
            <a:off x="6118225" y="2554288"/>
            <a:ext cx="34766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8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0</a:t>
            </a:r>
          </a:p>
        </p:txBody>
      </p:sp>
      <p:sp>
        <p:nvSpPr>
          <p:cNvPr id="124934" name="Line 7"/>
          <p:cNvSpPr>
            <a:spLocks noChangeShapeType="1"/>
          </p:cNvSpPr>
          <p:nvPr/>
        </p:nvSpPr>
        <p:spPr bwMode="auto">
          <a:xfrm flipH="1" flipV="1">
            <a:off x="6724650" y="2884488"/>
            <a:ext cx="1192213" cy="700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935" name="Line 9"/>
          <p:cNvSpPr>
            <a:spLocks noChangeShapeType="1"/>
          </p:cNvSpPr>
          <p:nvPr/>
        </p:nvSpPr>
        <p:spPr bwMode="auto">
          <a:xfrm flipV="1">
            <a:off x="4792663" y="2898775"/>
            <a:ext cx="1260475" cy="674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936" name="Rectangle 10"/>
          <p:cNvSpPr>
            <a:spLocks noChangeArrowheads="1"/>
          </p:cNvSpPr>
          <p:nvPr/>
        </p:nvSpPr>
        <p:spPr bwMode="auto">
          <a:xfrm>
            <a:off x="4400550" y="3557588"/>
            <a:ext cx="515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30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 1</a:t>
            </a:r>
          </a:p>
        </p:txBody>
      </p:sp>
      <p:sp>
        <p:nvSpPr>
          <p:cNvPr id="124937" name="Rectangle 12"/>
          <p:cNvSpPr>
            <a:spLocks noChangeArrowheads="1"/>
          </p:cNvSpPr>
          <p:nvPr/>
        </p:nvSpPr>
        <p:spPr bwMode="auto">
          <a:xfrm>
            <a:off x="7586663" y="3576638"/>
            <a:ext cx="703262" cy="4460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938" name="Rectangle 13"/>
          <p:cNvSpPr>
            <a:spLocks noChangeArrowheads="1"/>
          </p:cNvSpPr>
          <p:nvPr/>
        </p:nvSpPr>
        <p:spPr bwMode="auto">
          <a:xfrm>
            <a:off x="7723188" y="3529013"/>
            <a:ext cx="4349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12</a:t>
            </a:r>
          </a:p>
          <a:p>
            <a:pPr defTabSz="585788" eaLnBrk="0" hangingPunct="0"/>
            <a:endParaRPr lang="en-US" altLang="en-US" sz="1400" b="1"/>
          </a:p>
          <a:p>
            <a:pPr defTabSz="585788" eaLnBrk="0" hangingPunct="0"/>
            <a:r>
              <a:rPr lang="en-US" altLang="en-US" sz="1900" b="1"/>
              <a:t>  </a:t>
            </a:r>
            <a:r>
              <a:rPr lang="en-US" altLang="en-US" sz="1900" b="1">
                <a:solidFill>
                  <a:srgbClr val="CC0000"/>
                </a:solidFill>
              </a:rPr>
              <a:t>2</a:t>
            </a:r>
          </a:p>
        </p:txBody>
      </p:sp>
      <p:sp>
        <p:nvSpPr>
          <p:cNvPr id="124939" name="Line 14"/>
          <p:cNvSpPr>
            <a:spLocks noChangeShapeType="1"/>
          </p:cNvSpPr>
          <p:nvPr/>
        </p:nvSpPr>
        <p:spPr bwMode="auto">
          <a:xfrm flipH="1" flipV="1">
            <a:off x="6092825" y="2085975"/>
            <a:ext cx="244475" cy="487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940" name="Rectangle 15"/>
          <p:cNvSpPr>
            <a:spLocks noChangeArrowheads="1"/>
          </p:cNvSpPr>
          <p:nvPr/>
        </p:nvSpPr>
        <p:spPr bwMode="auto">
          <a:xfrm>
            <a:off x="5489575" y="1905000"/>
            <a:ext cx="598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tree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17525" y="1524000"/>
            <a:ext cx="1544638" cy="4627563"/>
            <a:chOff x="326" y="960"/>
            <a:chExt cx="973" cy="2915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326" y="1231"/>
              <a:ext cx="942" cy="2644"/>
              <a:chOff x="326" y="1394"/>
              <a:chExt cx="942" cy="2644"/>
            </a:xfrm>
          </p:grpSpPr>
          <p:grpSp>
            <p:nvGrpSpPr>
              <p:cNvPr id="4" name="Group 18"/>
              <p:cNvGrpSpPr>
                <a:grpSpLocks/>
              </p:cNvGrpSpPr>
              <p:nvPr/>
            </p:nvGrpSpPr>
            <p:grpSpPr bwMode="auto">
              <a:xfrm>
                <a:off x="748" y="1394"/>
                <a:ext cx="520" cy="2635"/>
                <a:chOff x="748" y="1394"/>
                <a:chExt cx="520" cy="2635"/>
              </a:xfrm>
            </p:grpSpPr>
            <p:sp>
              <p:nvSpPr>
                <p:cNvPr id="124950" name="Rectangle 19"/>
                <p:cNvSpPr>
                  <a:spLocks noChangeArrowheads="1"/>
                </p:cNvSpPr>
                <p:nvPr/>
              </p:nvSpPr>
              <p:spPr bwMode="auto">
                <a:xfrm>
                  <a:off x="752" y="1394"/>
                  <a:ext cx="512" cy="263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951" name="Line 20"/>
                <p:cNvSpPr>
                  <a:spLocks noChangeShapeType="1"/>
                </p:cNvSpPr>
                <p:nvPr/>
              </p:nvSpPr>
              <p:spPr bwMode="auto">
                <a:xfrm>
                  <a:off x="748" y="173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952" name="Line 21"/>
                <p:cNvSpPr>
                  <a:spLocks noChangeShapeType="1"/>
                </p:cNvSpPr>
                <p:nvPr/>
              </p:nvSpPr>
              <p:spPr bwMode="auto">
                <a:xfrm>
                  <a:off x="748" y="212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953" name="Line 22"/>
                <p:cNvSpPr>
                  <a:spLocks noChangeShapeType="1"/>
                </p:cNvSpPr>
                <p:nvPr/>
              </p:nvSpPr>
              <p:spPr bwMode="auto">
                <a:xfrm>
                  <a:off x="748" y="251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954" name="Line 23"/>
                <p:cNvSpPr>
                  <a:spLocks noChangeShapeType="1"/>
                </p:cNvSpPr>
                <p:nvPr/>
              </p:nvSpPr>
              <p:spPr bwMode="auto">
                <a:xfrm>
                  <a:off x="748" y="290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955" name="Line 24"/>
                <p:cNvSpPr>
                  <a:spLocks noChangeShapeType="1"/>
                </p:cNvSpPr>
                <p:nvPr/>
              </p:nvSpPr>
              <p:spPr bwMode="auto">
                <a:xfrm>
                  <a:off x="748" y="329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956" name="Line 25"/>
                <p:cNvSpPr>
                  <a:spLocks noChangeShapeType="1"/>
                </p:cNvSpPr>
                <p:nvPr/>
              </p:nvSpPr>
              <p:spPr bwMode="auto">
                <a:xfrm>
                  <a:off x="748" y="368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4948" name="Rectangle 26"/>
              <p:cNvSpPr>
                <a:spLocks noChangeArrowheads="1"/>
              </p:cNvSpPr>
              <p:nvPr/>
            </p:nvSpPr>
            <p:spPr bwMode="auto">
              <a:xfrm>
                <a:off x="326" y="1411"/>
                <a:ext cx="400" cy="2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[ 0 ]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[ 1 ]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[ 2 ]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[ 3 ]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[ 4 ]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[ 5 ]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[ 6 ]</a:t>
                </a:r>
              </a:p>
            </p:txBody>
          </p:sp>
          <p:sp>
            <p:nvSpPr>
              <p:cNvPr id="124949" name="Rectangle 27"/>
              <p:cNvSpPr>
                <a:spLocks noChangeArrowheads="1"/>
              </p:cNvSpPr>
              <p:nvPr/>
            </p:nvSpPr>
            <p:spPr bwMode="auto">
              <a:xfrm>
                <a:off x="902" y="1459"/>
                <a:ext cx="297" cy="2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 dirty="0"/>
                  <a:t>8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30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12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40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60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70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endParaRPr lang="en-US" altLang="en-US" sz="2000" b="1" dirty="0"/>
              </a:p>
            </p:txBody>
          </p:sp>
        </p:grpSp>
        <p:sp>
          <p:nvSpPr>
            <p:cNvPr id="124946" name="Rectangle 28"/>
            <p:cNvSpPr>
              <a:spLocks noChangeArrowheads="1"/>
            </p:cNvSpPr>
            <p:nvPr/>
          </p:nvSpPr>
          <p:spPr bwMode="auto">
            <a:xfrm>
              <a:off x="374" y="960"/>
              <a:ext cx="9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/>
                <a:t>tree.nodes</a:t>
              </a:r>
            </a:p>
          </p:txBody>
        </p:sp>
      </p:grpSp>
      <p:sp>
        <p:nvSpPr>
          <p:cNvPr id="124942" name="Text Box 29"/>
          <p:cNvSpPr txBox="1">
            <a:spLocks noChangeArrowheads="1"/>
          </p:cNvSpPr>
          <p:nvPr/>
        </p:nvSpPr>
        <p:spPr bwMode="auto">
          <a:xfrm>
            <a:off x="2803525" y="57562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4943" name="Text Box 30"/>
          <p:cNvSpPr txBox="1">
            <a:spLocks noChangeArrowheads="1"/>
          </p:cNvSpPr>
          <p:nvPr/>
        </p:nvSpPr>
        <p:spPr bwMode="auto">
          <a:xfrm>
            <a:off x="2743200" y="5791200"/>
            <a:ext cx="5057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dirty="0"/>
              <a:t>Swap the root with the last item in the heap</a:t>
            </a:r>
          </a:p>
          <a:p>
            <a:pPr marL="457200" indent="-457200" algn="l">
              <a:buFontTx/>
              <a:buAutoNum type="arabicPeriod"/>
            </a:pPr>
            <a:r>
              <a:rPr lang="en-US" dirty="0" err="1"/>
              <a:t>Reheap</a:t>
            </a:r>
            <a:r>
              <a:rPr lang="en-US" dirty="0"/>
              <a:t> down(0,2)</a:t>
            </a:r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351182" y="116112"/>
            <a:ext cx="7878417" cy="787176"/>
          </a:xfrm>
        </p:spPr>
        <p:txBody>
          <a:bodyPr>
            <a:noAutofit/>
          </a:bodyPr>
          <a:lstStyle/>
          <a:p>
            <a:pPr rtl="0" eaLnBrk="1" fontAlgn="base">
              <a:defRPr/>
            </a:pPr>
            <a:r>
              <a:rPr lang="en-US" altLang="en-US" sz="4000" dirty="0"/>
              <a:t>Heap Sort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654375A-8311-4F30-AF47-01ADA26D221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4308475" y="3567113"/>
            <a:ext cx="763588" cy="4556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6010275" y="2557463"/>
            <a:ext cx="739775" cy="449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6118225" y="2554288"/>
            <a:ext cx="482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30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0</a:t>
            </a:r>
          </a:p>
        </p:txBody>
      </p:sp>
      <p:sp>
        <p:nvSpPr>
          <p:cNvPr id="125958" name="Line 6"/>
          <p:cNvSpPr>
            <a:spLocks noChangeShapeType="1"/>
          </p:cNvSpPr>
          <p:nvPr/>
        </p:nvSpPr>
        <p:spPr bwMode="auto">
          <a:xfrm flipH="1" flipV="1">
            <a:off x="6724650" y="2884488"/>
            <a:ext cx="1192213" cy="700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59" name="Line 7"/>
          <p:cNvSpPr>
            <a:spLocks noChangeShapeType="1"/>
          </p:cNvSpPr>
          <p:nvPr/>
        </p:nvSpPr>
        <p:spPr bwMode="auto">
          <a:xfrm flipV="1">
            <a:off x="4792663" y="2898775"/>
            <a:ext cx="1260475" cy="674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0" name="Rectangle 8"/>
          <p:cNvSpPr>
            <a:spLocks noChangeArrowheads="1"/>
          </p:cNvSpPr>
          <p:nvPr/>
        </p:nvSpPr>
        <p:spPr bwMode="auto">
          <a:xfrm>
            <a:off x="4400550" y="3557588"/>
            <a:ext cx="515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8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 1</a:t>
            </a:r>
          </a:p>
        </p:txBody>
      </p:sp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7586663" y="3576638"/>
            <a:ext cx="703262" cy="446087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2" name="Rectangle 10"/>
          <p:cNvSpPr>
            <a:spLocks noChangeArrowheads="1"/>
          </p:cNvSpPr>
          <p:nvPr/>
        </p:nvSpPr>
        <p:spPr bwMode="auto">
          <a:xfrm>
            <a:off x="7723188" y="3529013"/>
            <a:ext cx="4349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12</a:t>
            </a:r>
          </a:p>
          <a:p>
            <a:pPr defTabSz="585788" eaLnBrk="0" hangingPunct="0"/>
            <a:endParaRPr lang="en-US" altLang="en-US" sz="1400" b="1"/>
          </a:p>
          <a:p>
            <a:pPr defTabSz="585788" eaLnBrk="0" hangingPunct="0"/>
            <a:r>
              <a:rPr lang="en-US" altLang="en-US" sz="1900" b="1"/>
              <a:t>  </a:t>
            </a:r>
            <a:r>
              <a:rPr lang="en-US" altLang="en-US" sz="1900" b="1">
                <a:solidFill>
                  <a:srgbClr val="CC0000"/>
                </a:solidFill>
              </a:rPr>
              <a:t>2</a:t>
            </a:r>
          </a:p>
        </p:txBody>
      </p:sp>
      <p:sp>
        <p:nvSpPr>
          <p:cNvPr id="125963" name="Line 11"/>
          <p:cNvSpPr>
            <a:spLocks noChangeShapeType="1"/>
          </p:cNvSpPr>
          <p:nvPr/>
        </p:nvSpPr>
        <p:spPr bwMode="auto">
          <a:xfrm flipH="1" flipV="1">
            <a:off x="6092825" y="2085975"/>
            <a:ext cx="244475" cy="487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4" name="Rectangle 12"/>
          <p:cNvSpPr>
            <a:spLocks noChangeArrowheads="1"/>
          </p:cNvSpPr>
          <p:nvPr/>
        </p:nvSpPr>
        <p:spPr bwMode="auto">
          <a:xfrm>
            <a:off x="5489575" y="1905000"/>
            <a:ext cx="598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tree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17525" y="1524000"/>
            <a:ext cx="1544638" cy="4627563"/>
            <a:chOff x="326" y="960"/>
            <a:chExt cx="973" cy="2915"/>
          </a:xfrm>
        </p:grpSpPr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326" y="1231"/>
              <a:ext cx="942" cy="2644"/>
              <a:chOff x="326" y="1394"/>
              <a:chExt cx="942" cy="2644"/>
            </a:xfrm>
          </p:grpSpPr>
          <p:grpSp>
            <p:nvGrpSpPr>
              <p:cNvPr id="4" name="Group 15"/>
              <p:cNvGrpSpPr>
                <a:grpSpLocks/>
              </p:cNvGrpSpPr>
              <p:nvPr/>
            </p:nvGrpSpPr>
            <p:grpSpPr bwMode="auto">
              <a:xfrm>
                <a:off x="748" y="1394"/>
                <a:ext cx="520" cy="2635"/>
                <a:chOff x="748" y="1394"/>
                <a:chExt cx="520" cy="2635"/>
              </a:xfrm>
            </p:grpSpPr>
            <p:sp>
              <p:nvSpPr>
                <p:cNvPr id="125975" name="Rectangle 16"/>
                <p:cNvSpPr>
                  <a:spLocks noChangeArrowheads="1"/>
                </p:cNvSpPr>
                <p:nvPr/>
              </p:nvSpPr>
              <p:spPr bwMode="auto">
                <a:xfrm>
                  <a:off x="752" y="1394"/>
                  <a:ext cx="512" cy="263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976" name="Line 17"/>
                <p:cNvSpPr>
                  <a:spLocks noChangeShapeType="1"/>
                </p:cNvSpPr>
                <p:nvPr/>
              </p:nvSpPr>
              <p:spPr bwMode="auto">
                <a:xfrm>
                  <a:off x="748" y="173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977" name="Line 18"/>
                <p:cNvSpPr>
                  <a:spLocks noChangeShapeType="1"/>
                </p:cNvSpPr>
                <p:nvPr/>
              </p:nvSpPr>
              <p:spPr bwMode="auto">
                <a:xfrm>
                  <a:off x="748" y="212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978" name="Line 19"/>
                <p:cNvSpPr>
                  <a:spLocks noChangeShapeType="1"/>
                </p:cNvSpPr>
                <p:nvPr/>
              </p:nvSpPr>
              <p:spPr bwMode="auto">
                <a:xfrm>
                  <a:off x="748" y="251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979" name="Line 20"/>
                <p:cNvSpPr>
                  <a:spLocks noChangeShapeType="1"/>
                </p:cNvSpPr>
                <p:nvPr/>
              </p:nvSpPr>
              <p:spPr bwMode="auto">
                <a:xfrm>
                  <a:off x="748" y="290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980" name="Line 21"/>
                <p:cNvSpPr>
                  <a:spLocks noChangeShapeType="1"/>
                </p:cNvSpPr>
                <p:nvPr/>
              </p:nvSpPr>
              <p:spPr bwMode="auto">
                <a:xfrm>
                  <a:off x="748" y="329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981" name="Line 22"/>
                <p:cNvSpPr>
                  <a:spLocks noChangeShapeType="1"/>
                </p:cNvSpPr>
                <p:nvPr/>
              </p:nvSpPr>
              <p:spPr bwMode="auto">
                <a:xfrm>
                  <a:off x="748" y="368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5973" name="Rectangle 23"/>
              <p:cNvSpPr>
                <a:spLocks noChangeArrowheads="1"/>
              </p:cNvSpPr>
              <p:nvPr/>
            </p:nvSpPr>
            <p:spPr bwMode="auto">
              <a:xfrm>
                <a:off x="326" y="1411"/>
                <a:ext cx="400" cy="2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[ 0 ]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[ 1 ]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[ 2 ]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[ 3 ]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[ 4 ]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[ 5 ]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[ 6 ]</a:t>
                </a:r>
              </a:p>
            </p:txBody>
          </p:sp>
          <p:sp>
            <p:nvSpPr>
              <p:cNvPr id="125974" name="Rectangle 24"/>
              <p:cNvSpPr>
                <a:spLocks noChangeArrowheads="1"/>
              </p:cNvSpPr>
              <p:nvPr/>
            </p:nvSpPr>
            <p:spPr bwMode="auto">
              <a:xfrm>
                <a:off x="902" y="1459"/>
                <a:ext cx="297" cy="2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 dirty="0"/>
                  <a:t>30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8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12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40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60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70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endParaRPr lang="en-US" altLang="en-US" sz="2000" b="1" dirty="0"/>
              </a:p>
            </p:txBody>
          </p:sp>
        </p:grpSp>
        <p:sp>
          <p:nvSpPr>
            <p:cNvPr id="125971" name="Rectangle 25"/>
            <p:cNvSpPr>
              <a:spLocks noChangeArrowheads="1"/>
            </p:cNvSpPr>
            <p:nvPr/>
          </p:nvSpPr>
          <p:spPr bwMode="auto">
            <a:xfrm>
              <a:off x="374" y="960"/>
              <a:ext cx="9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/>
                <a:t>tree.nodes</a:t>
              </a:r>
            </a:p>
          </p:txBody>
        </p:sp>
      </p:grpSp>
      <p:sp>
        <p:nvSpPr>
          <p:cNvPr id="125966" name="Text Box 26"/>
          <p:cNvSpPr txBox="1">
            <a:spLocks noChangeArrowheads="1"/>
          </p:cNvSpPr>
          <p:nvPr/>
        </p:nvSpPr>
        <p:spPr bwMode="auto">
          <a:xfrm>
            <a:off x="2803525" y="57562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5967" name="Text Box 27"/>
          <p:cNvSpPr txBox="1">
            <a:spLocks noChangeArrowheads="1"/>
          </p:cNvSpPr>
          <p:nvPr/>
        </p:nvSpPr>
        <p:spPr bwMode="auto">
          <a:xfrm>
            <a:off x="2743200" y="5791200"/>
            <a:ext cx="5057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dirty="0"/>
              <a:t>Swap the root with the last item in the heap</a:t>
            </a:r>
          </a:p>
          <a:p>
            <a:pPr marL="457200" indent="-457200" algn="l">
              <a:buFontTx/>
              <a:buAutoNum type="arabicPeriod"/>
            </a:pPr>
            <a:r>
              <a:rPr lang="en-US" dirty="0" err="1"/>
              <a:t>Reheap</a:t>
            </a:r>
            <a:r>
              <a:rPr lang="en-US" dirty="0"/>
              <a:t> down(0,2)</a:t>
            </a:r>
          </a:p>
        </p:txBody>
      </p:sp>
      <p:sp>
        <p:nvSpPr>
          <p:cNvPr id="125968" name="Line 28"/>
          <p:cNvSpPr>
            <a:spLocks noChangeShapeType="1"/>
          </p:cNvSpPr>
          <p:nvPr/>
        </p:nvSpPr>
        <p:spPr bwMode="auto">
          <a:xfrm flipH="1" flipV="1">
            <a:off x="6553200" y="30480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16112"/>
            <a:ext cx="7924800" cy="776063"/>
          </a:xfrm>
        </p:spPr>
        <p:txBody>
          <a:bodyPr>
            <a:noAutofit/>
          </a:bodyPr>
          <a:lstStyle/>
          <a:p>
            <a:pPr rtl="0" fontAlgn="base" hangingPunct="1">
              <a:defRPr/>
            </a:pPr>
            <a:r>
              <a:rPr lang="en-US" altLang="en-US" sz="4000" dirty="0"/>
              <a:t>Heap Sort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6A9925B-4986-419B-A1A2-3D7AD728F16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6979" name="Rectangle 3"/>
          <p:cNvSpPr>
            <a:spLocks noChangeArrowheads="1"/>
          </p:cNvSpPr>
          <p:nvPr/>
        </p:nvSpPr>
        <p:spPr bwMode="auto">
          <a:xfrm>
            <a:off x="4308475" y="3567113"/>
            <a:ext cx="763588" cy="455612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6010275" y="2557463"/>
            <a:ext cx="739775" cy="449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6981" name="Rectangle 5"/>
          <p:cNvSpPr>
            <a:spLocks noChangeArrowheads="1"/>
          </p:cNvSpPr>
          <p:nvPr/>
        </p:nvSpPr>
        <p:spPr bwMode="auto">
          <a:xfrm>
            <a:off x="6118225" y="2554288"/>
            <a:ext cx="482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12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0</a:t>
            </a:r>
          </a:p>
        </p:txBody>
      </p:sp>
      <p:sp>
        <p:nvSpPr>
          <p:cNvPr id="126982" name="Line 7"/>
          <p:cNvSpPr>
            <a:spLocks noChangeShapeType="1"/>
          </p:cNvSpPr>
          <p:nvPr/>
        </p:nvSpPr>
        <p:spPr bwMode="auto">
          <a:xfrm flipV="1">
            <a:off x="4792663" y="2898775"/>
            <a:ext cx="1260475" cy="674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6983" name="Rectangle 8"/>
          <p:cNvSpPr>
            <a:spLocks noChangeArrowheads="1"/>
          </p:cNvSpPr>
          <p:nvPr/>
        </p:nvSpPr>
        <p:spPr bwMode="auto">
          <a:xfrm>
            <a:off x="4400550" y="3557588"/>
            <a:ext cx="5159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8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 1</a:t>
            </a:r>
          </a:p>
        </p:txBody>
      </p:sp>
      <p:sp>
        <p:nvSpPr>
          <p:cNvPr id="126984" name="Line 11"/>
          <p:cNvSpPr>
            <a:spLocks noChangeShapeType="1"/>
          </p:cNvSpPr>
          <p:nvPr/>
        </p:nvSpPr>
        <p:spPr bwMode="auto">
          <a:xfrm flipH="1" flipV="1">
            <a:off x="6092825" y="2085975"/>
            <a:ext cx="244475" cy="487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Rectangle 12"/>
          <p:cNvSpPr>
            <a:spLocks noChangeArrowheads="1"/>
          </p:cNvSpPr>
          <p:nvPr/>
        </p:nvSpPr>
        <p:spPr bwMode="auto">
          <a:xfrm>
            <a:off x="5489575" y="1905000"/>
            <a:ext cx="598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tree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17525" y="1524000"/>
            <a:ext cx="1544638" cy="4627563"/>
            <a:chOff x="326" y="960"/>
            <a:chExt cx="973" cy="2915"/>
          </a:xfrm>
        </p:grpSpPr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326" y="1231"/>
              <a:ext cx="942" cy="2644"/>
              <a:chOff x="326" y="1394"/>
              <a:chExt cx="942" cy="2644"/>
            </a:xfrm>
          </p:grpSpPr>
          <p:grpSp>
            <p:nvGrpSpPr>
              <p:cNvPr id="4" name="Group 15"/>
              <p:cNvGrpSpPr>
                <a:grpSpLocks/>
              </p:cNvGrpSpPr>
              <p:nvPr/>
            </p:nvGrpSpPr>
            <p:grpSpPr bwMode="auto">
              <a:xfrm>
                <a:off x="748" y="1394"/>
                <a:ext cx="520" cy="2635"/>
                <a:chOff x="748" y="1394"/>
                <a:chExt cx="520" cy="2635"/>
              </a:xfrm>
            </p:grpSpPr>
            <p:sp>
              <p:nvSpPr>
                <p:cNvPr id="126996" name="Rectangle 16"/>
                <p:cNvSpPr>
                  <a:spLocks noChangeArrowheads="1"/>
                </p:cNvSpPr>
                <p:nvPr/>
              </p:nvSpPr>
              <p:spPr bwMode="auto">
                <a:xfrm>
                  <a:off x="752" y="1394"/>
                  <a:ext cx="512" cy="263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997" name="Line 17"/>
                <p:cNvSpPr>
                  <a:spLocks noChangeShapeType="1"/>
                </p:cNvSpPr>
                <p:nvPr/>
              </p:nvSpPr>
              <p:spPr bwMode="auto">
                <a:xfrm>
                  <a:off x="748" y="173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998" name="Line 18"/>
                <p:cNvSpPr>
                  <a:spLocks noChangeShapeType="1"/>
                </p:cNvSpPr>
                <p:nvPr/>
              </p:nvSpPr>
              <p:spPr bwMode="auto">
                <a:xfrm>
                  <a:off x="748" y="212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999" name="Line 19"/>
                <p:cNvSpPr>
                  <a:spLocks noChangeShapeType="1"/>
                </p:cNvSpPr>
                <p:nvPr/>
              </p:nvSpPr>
              <p:spPr bwMode="auto">
                <a:xfrm>
                  <a:off x="748" y="251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000" name="Line 20"/>
                <p:cNvSpPr>
                  <a:spLocks noChangeShapeType="1"/>
                </p:cNvSpPr>
                <p:nvPr/>
              </p:nvSpPr>
              <p:spPr bwMode="auto">
                <a:xfrm>
                  <a:off x="748" y="290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001" name="Line 21"/>
                <p:cNvSpPr>
                  <a:spLocks noChangeShapeType="1"/>
                </p:cNvSpPr>
                <p:nvPr/>
              </p:nvSpPr>
              <p:spPr bwMode="auto">
                <a:xfrm>
                  <a:off x="748" y="329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002" name="Line 22"/>
                <p:cNvSpPr>
                  <a:spLocks noChangeShapeType="1"/>
                </p:cNvSpPr>
                <p:nvPr/>
              </p:nvSpPr>
              <p:spPr bwMode="auto">
                <a:xfrm>
                  <a:off x="748" y="368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6994" name="Rectangle 23"/>
              <p:cNvSpPr>
                <a:spLocks noChangeArrowheads="1"/>
              </p:cNvSpPr>
              <p:nvPr/>
            </p:nvSpPr>
            <p:spPr bwMode="auto">
              <a:xfrm>
                <a:off x="326" y="1411"/>
                <a:ext cx="400" cy="2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[ 0 ]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[ 1 ]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[ 2 ]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[ 3 ]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[ 4 ]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[ 5 ]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[ 6 ]</a:t>
                </a:r>
              </a:p>
            </p:txBody>
          </p:sp>
          <p:sp>
            <p:nvSpPr>
              <p:cNvPr id="126995" name="Rectangle 24"/>
              <p:cNvSpPr>
                <a:spLocks noChangeArrowheads="1"/>
              </p:cNvSpPr>
              <p:nvPr/>
            </p:nvSpPr>
            <p:spPr bwMode="auto">
              <a:xfrm>
                <a:off x="902" y="1459"/>
                <a:ext cx="297" cy="2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 dirty="0"/>
                  <a:t>12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/>
                  <a:t>8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30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40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60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70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endParaRPr lang="en-US" altLang="en-US" sz="2000" b="1" dirty="0"/>
              </a:p>
            </p:txBody>
          </p:sp>
        </p:grpSp>
        <p:sp>
          <p:nvSpPr>
            <p:cNvPr id="126992" name="Rectangle 25"/>
            <p:cNvSpPr>
              <a:spLocks noChangeArrowheads="1"/>
            </p:cNvSpPr>
            <p:nvPr/>
          </p:nvSpPr>
          <p:spPr bwMode="auto">
            <a:xfrm>
              <a:off x="374" y="960"/>
              <a:ext cx="9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/>
                <a:t>tree.nodes</a:t>
              </a:r>
            </a:p>
          </p:txBody>
        </p:sp>
      </p:grpSp>
      <p:sp>
        <p:nvSpPr>
          <p:cNvPr id="126987" name="Text Box 26"/>
          <p:cNvSpPr txBox="1">
            <a:spLocks noChangeArrowheads="1"/>
          </p:cNvSpPr>
          <p:nvPr/>
        </p:nvSpPr>
        <p:spPr bwMode="auto">
          <a:xfrm>
            <a:off x="2803525" y="57562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6988" name="Text Box 27"/>
          <p:cNvSpPr txBox="1">
            <a:spLocks noChangeArrowheads="1"/>
          </p:cNvSpPr>
          <p:nvPr/>
        </p:nvSpPr>
        <p:spPr bwMode="auto">
          <a:xfrm>
            <a:off x="2743200" y="5791200"/>
            <a:ext cx="5057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dirty="0"/>
              <a:t>Swap the root with the last item in the heap</a:t>
            </a:r>
          </a:p>
          <a:p>
            <a:pPr marL="457200" indent="-457200" algn="l">
              <a:buFontTx/>
              <a:buAutoNum type="arabicPeriod"/>
            </a:pPr>
            <a:r>
              <a:rPr lang="en-US" dirty="0" err="1"/>
              <a:t>Reheap</a:t>
            </a:r>
            <a:r>
              <a:rPr lang="en-US" dirty="0"/>
              <a:t> down(0,1) – already a heap</a:t>
            </a:r>
          </a:p>
        </p:txBody>
      </p:sp>
      <p:sp>
        <p:nvSpPr>
          <p:cNvPr id="126989" name="Line 28"/>
          <p:cNvSpPr>
            <a:spLocks noChangeShapeType="1"/>
          </p:cNvSpPr>
          <p:nvPr/>
        </p:nvSpPr>
        <p:spPr bwMode="auto">
          <a:xfrm flipV="1">
            <a:off x="5105400" y="2971800"/>
            <a:ext cx="114300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904" y="116112"/>
            <a:ext cx="8050696" cy="830037"/>
          </a:xfrm>
        </p:spPr>
        <p:txBody>
          <a:bodyPr>
            <a:normAutofit/>
          </a:bodyPr>
          <a:lstStyle/>
          <a:p>
            <a:pPr rtl="0" eaLnBrk="1" fontAlgn="base">
              <a:defRPr/>
            </a:pPr>
            <a:r>
              <a:rPr lang="en-US" altLang="en-US" sz="4000" dirty="0"/>
              <a:t>Heap Sort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696AD97-A7D8-41B1-8CA8-5A6A2E1B3E1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8003" name="Rectangle 4"/>
          <p:cNvSpPr>
            <a:spLocks noChangeArrowheads="1"/>
          </p:cNvSpPr>
          <p:nvPr/>
        </p:nvSpPr>
        <p:spPr bwMode="auto">
          <a:xfrm>
            <a:off x="6010275" y="2557463"/>
            <a:ext cx="739775" cy="449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04" name="Rectangle 5"/>
          <p:cNvSpPr>
            <a:spLocks noChangeArrowheads="1"/>
          </p:cNvSpPr>
          <p:nvPr/>
        </p:nvSpPr>
        <p:spPr bwMode="auto">
          <a:xfrm>
            <a:off x="6118225" y="2554288"/>
            <a:ext cx="34766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 8</a:t>
            </a:r>
          </a:p>
          <a:p>
            <a:pPr defTabSz="585788" eaLnBrk="0" hangingPunct="0"/>
            <a:endParaRPr lang="en-US" altLang="en-US" sz="1400" b="1">
              <a:solidFill>
                <a:srgbClr val="CC0000"/>
              </a:solidFill>
            </a:endParaRPr>
          </a:p>
          <a:p>
            <a:pPr defTabSz="585788" eaLnBrk="0" hangingPunct="0"/>
            <a:r>
              <a:rPr lang="en-US" altLang="en-US" sz="1900" b="1">
                <a:solidFill>
                  <a:srgbClr val="CC0000"/>
                </a:solidFill>
              </a:rPr>
              <a:t> 0</a:t>
            </a:r>
          </a:p>
        </p:txBody>
      </p:sp>
      <p:sp>
        <p:nvSpPr>
          <p:cNvPr id="128005" name="Line 8"/>
          <p:cNvSpPr>
            <a:spLocks noChangeShapeType="1"/>
          </p:cNvSpPr>
          <p:nvPr/>
        </p:nvSpPr>
        <p:spPr bwMode="auto">
          <a:xfrm flipH="1" flipV="1">
            <a:off x="6092825" y="2085975"/>
            <a:ext cx="244475" cy="487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06" name="Rectangle 9"/>
          <p:cNvSpPr>
            <a:spLocks noChangeArrowheads="1"/>
          </p:cNvSpPr>
          <p:nvPr/>
        </p:nvSpPr>
        <p:spPr bwMode="auto">
          <a:xfrm>
            <a:off x="5489575" y="1905000"/>
            <a:ext cx="598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defTabSz="585788" eaLnBrk="0" hangingPunct="0"/>
            <a:r>
              <a:rPr lang="en-US" altLang="en-US" sz="1900" b="1"/>
              <a:t>tree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17525" y="1524000"/>
            <a:ext cx="1544638" cy="4627563"/>
            <a:chOff x="326" y="960"/>
            <a:chExt cx="973" cy="2915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26" y="1231"/>
              <a:ext cx="942" cy="2644"/>
              <a:chOff x="326" y="1394"/>
              <a:chExt cx="942" cy="2644"/>
            </a:xfrm>
          </p:grpSpPr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748" y="1394"/>
                <a:ext cx="520" cy="2635"/>
                <a:chOff x="748" y="1394"/>
                <a:chExt cx="520" cy="2635"/>
              </a:xfrm>
            </p:grpSpPr>
            <p:sp>
              <p:nvSpPr>
                <p:cNvPr id="128016" name="Rectangle 13"/>
                <p:cNvSpPr>
                  <a:spLocks noChangeArrowheads="1"/>
                </p:cNvSpPr>
                <p:nvPr/>
              </p:nvSpPr>
              <p:spPr bwMode="auto">
                <a:xfrm>
                  <a:off x="752" y="1394"/>
                  <a:ext cx="512" cy="263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17" name="Line 14"/>
                <p:cNvSpPr>
                  <a:spLocks noChangeShapeType="1"/>
                </p:cNvSpPr>
                <p:nvPr/>
              </p:nvSpPr>
              <p:spPr bwMode="auto">
                <a:xfrm>
                  <a:off x="748" y="173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18" name="Line 15"/>
                <p:cNvSpPr>
                  <a:spLocks noChangeShapeType="1"/>
                </p:cNvSpPr>
                <p:nvPr/>
              </p:nvSpPr>
              <p:spPr bwMode="auto">
                <a:xfrm>
                  <a:off x="748" y="212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19" name="Line 16"/>
                <p:cNvSpPr>
                  <a:spLocks noChangeShapeType="1"/>
                </p:cNvSpPr>
                <p:nvPr/>
              </p:nvSpPr>
              <p:spPr bwMode="auto">
                <a:xfrm>
                  <a:off x="748" y="251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20" name="Line 17"/>
                <p:cNvSpPr>
                  <a:spLocks noChangeShapeType="1"/>
                </p:cNvSpPr>
                <p:nvPr/>
              </p:nvSpPr>
              <p:spPr bwMode="auto">
                <a:xfrm>
                  <a:off x="748" y="290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21" name="Line 18"/>
                <p:cNvSpPr>
                  <a:spLocks noChangeShapeType="1"/>
                </p:cNvSpPr>
                <p:nvPr/>
              </p:nvSpPr>
              <p:spPr bwMode="auto">
                <a:xfrm>
                  <a:off x="748" y="3297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22" name="Line 19"/>
                <p:cNvSpPr>
                  <a:spLocks noChangeShapeType="1"/>
                </p:cNvSpPr>
                <p:nvPr/>
              </p:nvSpPr>
              <p:spPr bwMode="auto">
                <a:xfrm>
                  <a:off x="748" y="3686"/>
                  <a:ext cx="5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014" name="Rectangle 20"/>
              <p:cNvSpPr>
                <a:spLocks noChangeArrowheads="1"/>
              </p:cNvSpPr>
              <p:nvPr/>
            </p:nvSpPr>
            <p:spPr bwMode="auto">
              <a:xfrm>
                <a:off x="326" y="1411"/>
                <a:ext cx="400" cy="2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[ 0 ]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[ 1 ]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[ 2 ]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[ 3 ]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[ 4 ]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[ 5 ]</a:t>
                </a:r>
              </a:p>
              <a:p>
                <a:pPr eaLnBrk="0" hangingPunct="0"/>
                <a:endParaRPr lang="en-US" altLang="en-US" sz="2000" b="1">
                  <a:solidFill>
                    <a:srgbClr val="CC0000"/>
                  </a:solidFill>
                </a:endParaRPr>
              </a:p>
              <a:p>
                <a:pPr eaLnBrk="0" hangingPunct="0"/>
                <a:r>
                  <a:rPr lang="en-US" altLang="en-US" sz="2000" b="1">
                    <a:solidFill>
                      <a:srgbClr val="CC0000"/>
                    </a:solidFill>
                  </a:rPr>
                  <a:t>[ 6 ]</a:t>
                </a:r>
              </a:p>
            </p:txBody>
          </p:sp>
          <p:sp>
            <p:nvSpPr>
              <p:cNvPr id="128015" name="Rectangle 21"/>
              <p:cNvSpPr>
                <a:spLocks noChangeArrowheads="1"/>
              </p:cNvSpPr>
              <p:nvPr/>
            </p:nvSpPr>
            <p:spPr bwMode="auto">
              <a:xfrm>
                <a:off x="902" y="1459"/>
                <a:ext cx="297" cy="2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8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12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30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40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60</a:t>
                </a:r>
              </a:p>
              <a:p>
                <a:pPr eaLnBrk="0" hangingPunct="0"/>
                <a:endParaRPr lang="en-US" altLang="en-US" sz="2000" b="1" dirty="0">
                  <a:solidFill>
                    <a:srgbClr val="C00000"/>
                  </a:solidFill>
                </a:endParaRPr>
              </a:p>
              <a:p>
                <a:pPr eaLnBrk="0" hangingPunct="0"/>
                <a:r>
                  <a:rPr lang="en-US" altLang="en-US" sz="2000" b="1" dirty="0">
                    <a:solidFill>
                      <a:srgbClr val="C00000"/>
                    </a:solidFill>
                  </a:rPr>
                  <a:t>70</a:t>
                </a:r>
              </a:p>
              <a:p>
                <a:pPr eaLnBrk="0" hangingPunct="0"/>
                <a:endParaRPr lang="en-US" altLang="en-US" sz="2000" b="1" dirty="0"/>
              </a:p>
              <a:p>
                <a:pPr eaLnBrk="0" hangingPunct="0"/>
                <a:endParaRPr lang="en-US" altLang="en-US" sz="2000" b="1" dirty="0"/>
              </a:p>
            </p:txBody>
          </p:sp>
        </p:grpSp>
        <p:sp>
          <p:nvSpPr>
            <p:cNvPr id="128012" name="Rectangle 22"/>
            <p:cNvSpPr>
              <a:spLocks noChangeArrowheads="1"/>
            </p:cNvSpPr>
            <p:nvPr/>
          </p:nvSpPr>
          <p:spPr bwMode="auto">
            <a:xfrm>
              <a:off x="374" y="960"/>
              <a:ext cx="9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2000" b="1"/>
                <a:t>tree.nodes</a:t>
              </a:r>
            </a:p>
          </p:txBody>
        </p:sp>
      </p:grpSp>
      <p:sp>
        <p:nvSpPr>
          <p:cNvPr id="128008" name="Text Box 23"/>
          <p:cNvSpPr txBox="1">
            <a:spLocks noChangeArrowheads="1"/>
          </p:cNvSpPr>
          <p:nvPr/>
        </p:nvSpPr>
        <p:spPr bwMode="auto">
          <a:xfrm>
            <a:off x="2803525" y="57562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8009" name="Text Box 24"/>
          <p:cNvSpPr txBox="1">
            <a:spLocks noChangeArrowheads="1"/>
          </p:cNvSpPr>
          <p:nvPr/>
        </p:nvSpPr>
        <p:spPr bwMode="auto">
          <a:xfrm>
            <a:off x="2743200" y="5791200"/>
            <a:ext cx="5057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dirty="0"/>
              <a:t>Swap the root with the last item in the heap</a:t>
            </a:r>
          </a:p>
          <a:p>
            <a:pPr marL="457200" indent="-457200" algn="l">
              <a:buFontTx/>
              <a:buAutoNum type="arabicPeriod"/>
            </a:pPr>
            <a:r>
              <a:rPr lang="en-US" dirty="0" err="1"/>
              <a:t>Reheap</a:t>
            </a:r>
            <a:r>
              <a:rPr lang="en-US" dirty="0"/>
              <a:t> down(0,0) – done</a:t>
            </a:r>
          </a:p>
        </p:txBody>
      </p:sp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364434" y="116112"/>
            <a:ext cx="7865165" cy="863376"/>
          </a:xfrm>
        </p:spPr>
        <p:txBody>
          <a:bodyPr>
            <a:normAutofit/>
          </a:bodyPr>
          <a:lstStyle/>
          <a:p>
            <a:pPr rtl="0" fontAlgn="base" hangingPunct="1">
              <a:defRPr/>
            </a:pPr>
            <a:r>
              <a:rPr lang="en-US" altLang="en-US" sz="4000" dirty="0"/>
              <a:t>Heap Sort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49" y="0"/>
            <a:ext cx="8371418" cy="816042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81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Heap and Maxheap</a:t>
            </a:r>
          </a:p>
        </p:txBody>
      </p:sp>
      <p:sp>
        <p:nvSpPr>
          <p:cNvPr id="54" name="/** An interface for the ADT maxheap. */…"/>
          <p:cNvSpPr txBox="1"/>
          <p:nvPr/>
        </p:nvSpPr>
        <p:spPr>
          <a:xfrm>
            <a:off x="528180" y="1137567"/>
            <a:ext cx="8234820" cy="2746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/**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An interface for the ADT </a:t>
            </a:r>
            <a:r>
              <a:rPr dirty="0" err="1"/>
              <a:t>maxheap</a:t>
            </a:r>
            <a:r>
              <a:rPr dirty="0"/>
              <a:t>.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interface</a:t>
            </a:r>
            <a:r>
              <a:rPr dirty="0"/>
              <a:t> </a:t>
            </a:r>
            <a:r>
              <a:rPr dirty="0" err="1"/>
              <a:t>MaxHeapInterface</a:t>
            </a:r>
            <a:r>
              <a:rPr dirty="0"/>
              <a:t>&lt;T </a:t>
            </a:r>
            <a:r>
              <a:rPr dirty="0">
                <a:solidFill>
                  <a:srgbClr val="BA2DA2"/>
                </a:solidFill>
              </a:rPr>
              <a:t>extends</a:t>
            </a:r>
            <a:r>
              <a:rPr dirty="0"/>
              <a:t> Comparable&lt;? </a:t>
            </a:r>
            <a:r>
              <a:rPr dirty="0">
                <a:solidFill>
                  <a:srgbClr val="BA2DA2"/>
                </a:solidFill>
              </a:rPr>
              <a:t>super</a:t>
            </a:r>
            <a:r>
              <a:rPr dirty="0"/>
              <a:t> T&gt;&gt;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{  </a:t>
            </a:r>
            <a:r>
              <a:rPr dirty="0"/>
              <a:t>// See Segment 24.33 for a commented version.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add(T </a:t>
            </a:r>
            <a:r>
              <a:rPr dirty="0" err="1"/>
              <a:t>newEntry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T </a:t>
            </a:r>
            <a:r>
              <a:rPr dirty="0" err="1"/>
              <a:t>removeMax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T </a:t>
            </a:r>
            <a:r>
              <a:rPr dirty="0" err="1"/>
              <a:t>getMax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boolean</a:t>
            </a:r>
            <a:r>
              <a:rPr dirty="0"/>
              <a:t> </a:t>
            </a:r>
            <a:r>
              <a:rPr dirty="0" err="1"/>
              <a:t>isEmpty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getSize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clear();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MaxHeapInterface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29598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719904" cy="807816"/>
          </a:xfrm>
          <a:prstGeom prst="rect">
            <a:avLst/>
          </a:prstGeom>
        </p:spPr>
        <p:txBody>
          <a:bodyPr/>
          <a:lstStyle>
            <a:lvl1pPr defTabSz="822959">
              <a:defRPr sz="3959"/>
            </a:lvl1pPr>
          </a:lstStyle>
          <a:p>
            <a:r>
              <a:rPr dirty="0"/>
              <a:t>An Array to Represent a Heap </a:t>
            </a:r>
            <a:r>
              <a:rPr sz="2800" dirty="0"/>
              <a:t>(Part 1)</a:t>
            </a:r>
          </a:p>
        </p:txBody>
      </p:sp>
      <p:sp>
        <p:nvSpPr>
          <p:cNvPr id="63" name="/** A class that implements the ADT maxheap by using an array. */…"/>
          <p:cNvSpPr txBox="1"/>
          <p:nvPr/>
        </p:nvSpPr>
        <p:spPr>
          <a:xfrm>
            <a:off x="457199" y="864529"/>
            <a:ext cx="7531835" cy="547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/**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A class that implements the ADT </a:t>
            </a:r>
            <a:r>
              <a:rPr dirty="0" err="1"/>
              <a:t>maxheap</a:t>
            </a:r>
            <a:r>
              <a:rPr dirty="0"/>
              <a:t> by using an array.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final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class</a:t>
            </a:r>
            <a:r>
              <a:rPr dirty="0"/>
              <a:t> </a:t>
            </a:r>
            <a:r>
              <a:rPr dirty="0" err="1"/>
              <a:t>MaxHeap</a:t>
            </a:r>
            <a:r>
              <a:rPr dirty="0"/>
              <a:t>&lt;T </a:t>
            </a:r>
            <a:r>
              <a:rPr dirty="0">
                <a:solidFill>
                  <a:srgbClr val="BA2DA2"/>
                </a:solidFill>
              </a:rPr>
              <a:t>extends</a:t>
            </a:r>
            <a:r>
              <a:rPr dirty="0"/>
              <a:t> Comparable&lt;? </a:t>
            </a:r>
            <a:r>
              <a:rPr dirty="0">
                <a:solidFill>
                  <a:srgbClr val="BA2DA2"/>
                </a:solidFill>
              </a:rPr>
              <a:t>super</a:t>
            </a:r>
            <a:r>
              <a:rPr dirty="0"/>
              <a:t> T&gt;&gt;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</a:t>
            </a:r>
            <a:r>
              <a:rPr dirty="0">
                <a:solidFill>
                  <a:srgbClr val="BA2DA2"/>
                </a:solidFill>
              </a:rPr>
              <a:t>implements</a:t>
            </a:r>
            <a:r>
              <a:rPr dirty="0"/>
              <a:t> </a:t>
            </a:r>
            <a:r>
              <a:rPr dirty="0" err="1"/>
              <a:t>MaxHeapInterface</a:t>
            </a:r>
            <a:r>
              <a:rPr dirty="0"/>
              <a:t>&lt;T&gt;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>
                <a:solidFill>
                  <a:srgbClr val="000000"/>
                </a:solidFill>
              </a:rPr>
              <a:t> T[] heap;      </a:t>
            </a:r>
            <a:r>
              <a:rPr dirty="0"/>
              <a:t>// Array of heap entries; ignore heap[0]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lastIndex</a:t>
            </a:r>
            <a:r>
              <a:rPr dirty="0">
                <a:solidFill>
                  <a:srgbClr val="000000"/>
                </a:solidFill>
              </a:rPr>
              <a:t>; </a:t>
            </a:r>
            <a:r>
              <a:rPr dirty="0"/>
              <a:t>// Index of last entry and number of entries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boolean</a:t>
            </a:r>
            <a:r>
              <a:rPr dirty="0"/>
              <a:t> </a:t>
            </a:r>
            <a:r>
              <a:rPr dirty="0" err="1"/>
              <a:t>integrityOK</a:t>
            </a:r>
            <a:r>
              <a:rPr dirty="0"/>
              <a:t> = </a:t>
            </a:r>
            <a:r>
              <a:rPr dirty="0">
                <a:solidFill>
                  <a:srgbClr val="BA2DA2"/>
                </a:solidFill>
              </a:rPr>
              <a:t>false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	</a:t>
            </a: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static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final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DEFAULT_CAPACITY = </a:t>
            </a:r>
            <a:r>
              <a:rPr dirty="0">
                <a:solidFill>
                  <a:srgbClr val="272AD8"/>
                </a:solidFill>
              </a:rPr>
              <a:t>25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	</a:t>
            </a: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static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final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MAX_CAPACITY = </a:t>
            </a:r>
            <a:r>
              <a:rPr dirty="0">
                <a:solidFill>
                  <a:srgbClr val="272AD8"/>
                </a:solidFill>
              </a:rPr>
              <a:t>10000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>
                <a:solidFill>
                  <a:srgbClr val="000000"/>
                </a:solidFill>
              </a:rPr>
              <a:t>MaxHeap</a:t>
            </a:r>
            <a:r>
              <a:rPr dirty="0"/>
              <a:t>(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>
                <a:solidFill>
                  <a:srgbClr val="000000"/>
                </a:solidFill>
              </a:rPr>
              <a:t>initialCapacity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</a:t>
            </a:r>
            <a:r>
              <a:rPr dirty="0"/>
              <a:t>// Is </a:t>
            </a:r>
            <a:r>
              <a:rPr dirty="0" err="1"/>
              <a:t>initialCapacity</a:t>
            </a:r>
            <a:r>
              <a:rPr dirty="0"/>
              <a:t> too small?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initialCapacity</a:t>
            </a:r>
            <a:r>
              <a:rPr dirty="0"/>
              <a:t> &lt; DEFAULT_CAPACITY)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initialCapacity</a:t>
            </a:r>
            <a:r>
              <a:rPr dirty="0"/>
              <a:t> = DEFAULT_CAPACITY;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</a:t>
            </a:r>
            <a:r>
              <a:rPr dirty="0">
                <a:solidFill>
                  <a:srgbClr val="BA2DA2"/>
                </a:solidFill>
              </a:rPr>
              <a:t>else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// Is </a:t>
            </a:r>
            <a:r>
              <a:rPr dirty="0" err="1"/>
              <a:t>initialCapacity</a:t>
            </a:r>
            <a:r>
              <a:rPr dirty="0"/>
              <a:t> too big?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checkCapacity</a:t>
            </a:r>
            <a:r>
              <a:rPr dirty="0"/>
              <a:t>(</a:t>
            </a:r>
            <a:r>
              <a:rPr dirty="0" err="1"/>
              <a:t>initialCapacity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</a:t>
            </a:r>
            <a:r>
              <a:rPr dirty="0"/>
              <a:t>// The cast is safe because the new array contains null entries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@</a:t>
            </a:r>
            <a:r>
              <a:rPr dirty="0" err="1"/>
              <a:t>SuppressWarnings</a:t>
            </a:r>
            <a:r>
              <a:rPr dirty="0"/>
              <a:t>(</a:t>
            </a:r>
            <a:r>
              <a:rPr dirty="0">
                <a:solidFill>
                  <a:srgbClr val="D12F1B"/>
                </a:solidFill>
              </a:rPr>
              <a:t>"unchecked"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T[] </a:t>
            </a:r>
            <a:r>
              <a:rPr dirty="0" err="1"/>
              <a:t>tempHeap</a:t>
            </a:r>
            <a:r>
              <a:rPr dirty="0"/>
              <a:t> = (T[])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Comparable[</a:t>
            </a:r>
            <a:r>
              <a:rPr dirty="0" err="1"/>
              <a:t>initialCapacity</a:t>
            </a:r>
            <a:r>
              <a:rPr dirty="0"/>
              <a:t> + 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];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heap = </a:t>
            </a:r>
            <a:r>
              <a:rPr dirty="0" err="1"/>
              <a:t>tempHeap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lastIndex</a:t>
            </a:r>
            <a:r>
              <a:rPr dirty="0"/>
              <a:t> =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integrityOK</a:t>
            </a:r>
            <a:r>
              <a:rPr dirty="0"/>
              <a:t> = </a:t>
            </a:r>
            <a:r>
              <a:rPr dirty="0">
                <a:solidFill>
                  <a:srgbClr val="BA2DA2"/>
                </a:solidFill>
              </a:rPr>
              <a:t>true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constructor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3469632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822959">
              <a:defRPr sz="3959"/>
            </a:lvl1pPr>
          </a:lstStyle>
          <a:p>
            <a:r>
              <a:rPr dirty="0"/>
              <a:t>An Array to Represent a Heap </a:t>
            </a:r>
            <a:r>
              <a:rPr sz="2800" dirty="0"/>
              <a:t>(Part 2)</a:t>
            </a:r>
          </a:p>
        </p:txBody>
      </p:sp>
      <p:sp>
        <p:nvSpPr>
          <p:cNvPr id="67" name="public MaxHeap()…"/>
          <p:cNvSpPr txBox="1"/>
          <p:nvPr/>
        </p:nvSpPr>
        <p:spPr>
          <a:xfrm>
            <a:off x="341964" y="846789"/>
            <a:ext cx="6350364" cy="580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/>
              <a:t>MaxHeap</a:t>
            </a:r>
            <a:r>
              <a:rPr dirty="0"/>
              <a:t>()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</a:t>
            </a:r>
            <a:r>
              <a:rPr dirty="0">
                <a:solidFill>
                  <a:srgbClr val="BA2DA2"/>
                </a:solidFill>
              </a:rPr>
              <a:t>this</a:t>
            </a:r>
            <a:r>
              <a:rPr dirty="0">
                <a:solidFill>
                  <a:srgbClr val="000000"/>
                </a:solidFill>
              </a:rPr>
              <a:t>(DEFAULT_CAPACITY); </a:t>
            </a:r>
            <a:r>
              <a:rPr dirty="0"/>
              <a:t>// Call next constructor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default constructor </a:t>
            </a: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T </a:t>
            </a:r>
            <a:r>
              <a:rPr dirty="0" err="1"/>
              <a:t>getMax</a:t>
            </a:r>
            <a:r>
              <a:rPr dirty="0"/>
              <a:t>()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		</a:t>
            </a:r>
            <a:r>
              <a:rPr dirty="0" err="1"/>
              <a:t>checkIntegrity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T root =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(!</a:t>
            </a:r>
            <a:r>
              <a:rPr dirty="0" err="1"/>
              <a:t>isEmpty</a:t>
            </a:r>
            <a:r>
              <a:rPr dirty="0"/>
              <a:t>())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root = heap[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];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return</a:t>
            </a:r>
            <a:r>
              <a:rPr dirty="0"/>
              <a:t> root;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</a:t>
            </a:r>
            <a:r>
              <a:rPr dirty="0" err="1"/>
              <a:t>getMax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boolean</a:t>
            </a:r>
            <a:r>
              <a:rPr dirty="0"/>
              <a:t> </a:t>
            </a:r>
            <a:r>
              <a:rPr dirty="0" err="1"/>
              <a:t>isEmpty</a:t>
            </a:r>
            <a:r>
              <a:rPr dirty="0"/>
              <a:t>()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lastIndex</a:t>
            </a:r>
            <a:r>
              <a:rPr dirty="0"/>
              <a:t> &lt; 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</a:t>
            </a:r>
            <a:r>
              <a:rPr dirty="0" err="1"/>
              <a:t>isEmpty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getSize</a:t>
            </a:r>
            <a:r>
              <a:rPr dirty="0"/>
              <a:t>()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lastIndex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</a:t>
            </a:r>
            <a:r>
              <a:rPr dirty="0" err="1"/>
              <a:t>getSize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7931658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822959">
              <a:defRPr sz="3959"/>
            </a:lvl1pPr>
          </a:lstStyle>
          <a:p>
            <a:r>
              <a:rPr dirty="0"/>
              <a:t>An Array to Represent a Heap </a:t>
            </a:r>
            <a:r>
              <a:rPr sz="2800" dirty="0"/>
              <a:t>(Part 3)</a:t>
            </a:r>
          </a:p>
        </p:txBody>
      </p:sp>
      <p:sp>
        <p:nvSpPr>
          <p:cNvPr id="71" name="public void add(T newEntry)…"/>
          <p:cNvSpPr txBox="1"/>
          <p:nvPr/>
        </p:nvSpPr>
        <p:spPr>
          <a:xfrm>
            <a:off x="352849" y="809041"/>
            <a:ext cx="5077592" cy="520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</a:rPr>
              <a:t>add(T </a:t>
            </a:r>
            <a:r>
              <a:rPr dirty="0" err="1">
                <a:solidFill>
                  <a:srgbClr val="000000"/>
                </a:solidFill>
              </a:rPr>
              <a:t>newEntry</a:t>
            </a:r>
            <a:r>
              <a:rPr dirty="0">
                <a:solidFill>
                  <a:srgbClr val="000000"/>
                </a:solidFill>
              </a:rPr>
              <a:t>)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// Will address later — See Segment 27.8.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add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T </a:t>
            </a:r>
            <a:r>
              <a:rPr dirty="0" err="1"/>
              <a:t>removeMax</a:t>
            </a:r>
            <a:r>
              <a:rPr dirty="0"/>
              <a:t>()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// Will address later — See Segment 27.12. 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</a:t>
            </a:r>
            <a:r>
              <a:rPr dirty="0" err="1"/>
              <a:t>removeMax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clear()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		</a:t>
            </a:r>
            <a:r>
              <a:rPr dirty="0" err="1"/>
              <a:t>checkIntegrity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while</a:t>
            </a:r>
            <a:r>
              <a:rPr dirty="0"/>
              <a:t> (</a:t>
            </a:r>
            <a:r>
              <a:rPr dirty="0" err="1"/>
              <a:t>lastIndex</a:t>
            </a:r>
            <a:r>
              <a:rPr dirty="0"/>
              <a:t> &gt; </a:t>
            </a:r>
            <a:r>
              <a:rPr dirty="0">
                <a:solidFill>
                  <a:srgbClr val="272AD8"/>
                </a:solidFill>
              </a:rPr>
              <a:t>-1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heap[</a:t>
            </a:r>
            <a:r>
              <a:rPr dirty="0" err="1"/>
              <a:t>lastIndex</a:t>
            </a:r>
            <a:r>
              <a:rPr dirty="0"/>
              <a:t>] =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lastIndex</a:t>
            </a:r>
            <a:r>
              <a:rPr dirty="0"/>
              <a:t>--;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} </a:t>
            </a:r>
            <a:r>
              <a:rPr dirty="0"/>
              <a:t>// end while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lastIndex</a:t>
            </a:r>
            <a:r>
              <a:rPr dirty="0"/>
              <a:t> =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clear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Private methods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. . 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MaxHeap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29071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What’s a </a:t>
            </a:r>
            <a:r>
              <a:rPr dirty="0"/>
              <a:t>Heap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00049" y="1045028"/>
            <a:ext cx="8229601" cy="4899959"/>
          </a:xfrm>
          <a:prstGeom prst="rect">
            <a:avLst/>
          </a:prstGeom>
        </p:spPr>
        <p:txBody>
          <a:bodyPr/>
          <a:lstStyle/>
          <a:p>
            <a:r>
              <a:rPr dirty="0"/>
              <a:t>Complete binary tree whose nodes contain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Comparable</a:t>
            </a:r>
            <a:r>
              <a:rPr dirty="0"/>
              <a:t> objects and are organized as follows:</a:t>
            </a:r>
          </a:p>
          <a:p>
            <a:pPr lvl="1"/>
            <a:r>
              <a:rPr sz="2000" dirty="0"/>
              <a:t>Each node contains an object  no smaller/larger than objects in its descendants</a:t>
            </a:r>
          </a:p>
          <a:p>
            <a:pPr lvl="1"/>
            <a:r>
              <a:rPr sz="2000" b="1" i="1" dirty="0" err="1">
                <a:solidFill>
                  <a:srgbClr val="7030A0"/>
                </a:solidFill>
              </a:rPr>
              <a:t>Maxheap</a:t>
            </a:r>
            <a:r>
              <a:rPr sz="2000" dirty="0">
                <a:solidFill>
                  <a:srgbClr val="7030A0"/>
                </a:solidFill>
              </a:rPr>
              <a:t>:</a:t>
            </a:r>
            <a:r>
              <a:rPr sz="2000" dirty="0"/>
              <a:t> object in node greater than or equal to its descendant objects</a:t>
            </a:r>
          </a:p>
          <a:p>
            <a:pPr lvl="1"/>
            <a:r>
              <a:rPr sz="2000" b="1" i="1" dirty="0" err="1">
                <a:solidFill>
                  <a:srgbClr val="7030A0"/>
                </a:solidFill>
              </a:rPr>
              <a:t>Minheap</a:t>
            </a:r>
            <a:r>
              <a:rPr sz="2000" dirty="0"/>
              <a:t>: object in node less than or equal to its descendant objects</a:t>
            </a:r>
          </a:p>
        </p:txBody>
      </p:sp>
    </p:spTree>
    <p:extLst>
      <p:ext uri="{BB962C8B-B14F-4D97-AF65-F5344CB8AC3E}">
        <p14:creationId xmlns:p14="http://schemas.microsoft.com/office/powerpoint/2010/main" val="330269281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Creating a Heap</a:t>
            </a:r>
          </a:p>
        </p:txBody>
      </p:sp>
      <p:sp>
        <p:nvSpPr>
          <p:cNvPr id="148" name="public MaxHeap(T[] entries)…"/>
          <p:cNvSpPr txBox="1"/>
          <p:nvPr/>
        </p:nvSpPr>
        <p:spPr>
          <a:xfrm>
            <a:off x="528181" y="996766"/>
            <a:ext cx="8234819" cy="346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/>
              <a:t>MaxHeap</a:t>
            </a:r>
            <a:r>
              <a:rPr dirty="0"/>
              <a:t>(T[] entries)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>
                <a:solidFill>
                  <a:srgbClr val="BA2DA2"/>
                </a:solidFill>
              </a:rPr>
              <a:t>this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 err="1">
                <a:solidFill>
                  <a:srgbClr val="000000"/>
                </a:solidFill>
              </a:rPr>
              <a:t>entries.length</a:t>
            </a:r>
            <a:r>
              <a:rPr dirty="0">
                <a:solidFill>
                  <a:srgbClr val="000000"/>
                </a:solidFill>
              </a:rPr>
              <a:t>); </a:t>
            </a:r>
            <a:r>
              <a:rPr dirty="0"/>
              <a:t>// Call other constructor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/>
              <a:t>lastIndex</a:t>
            </a:r>
            <a:r>
              <a:rPr dirty="0"/>
              <a:t> = </a:t>
            </a:r>
            <a:r>
              <a:rPr dirty="0" err="1"/>
              <a:t>entries.length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// Assertion: </a:t>
            </a:r>
            <a:r>
              <a:rPr dirty="0" err="1"/>
              <a:t>integrityOK</a:t>
            </a:r>
            <a:r>
              <a:rPr dirty="0"/>
              <a:t> = true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// Copy given array to data field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for</a:t>
            </a:r>
            <a:r>
              <a:rPr dirty="0"/>
              <a:t> (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index =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; index &lt; </a:t>
            </a:r>
            <a:r>
              <a:rPr dirty="0" err="1"/>
              <a:t>entries.length</a:t>
            </a:r>
            <a:r>
              <a:rPr dirty="0"/>
              <a:t>; index++)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heap[index + 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] = entries[index];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// Create heap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for</a:t>
            </a:r>
            <a:r>
              <a:rPr dirty="0"/>
              <a:t> (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rootIndex</a:t>
            </a:r>
            <a:r>
              <a:rPr dirty="0"/>
              <a:t> = </a:t>
            </a:r>
            <a:r>
              <a:rPr dirty="0" err="1"/>
              <a:t>lastIndex</a:t>
            </a:r>
            <a:r>
              <a:rPr dirty="0"/>
              <a:t> / </a:t>
            </a:r>
            <a:r>
              <a:rPr dirty="0">
                <a:solidFill>
                  <a:srgbClr val="272AD8"/>
                </a:solidFill>
              </a:rPr>
              <a:t>2</a:t>
            </a:r>
            <a:r>
              <a:rPr dirty="0"/>
              <a:t>; </a:t>
            </a:r>
            <a:r>
              <a:rPr dirty="0" err="1"/>
              <a:t>rootIndex</a:t>
            </a:r>
            <a:r>
              <a:rPr dirty="0"/>
              <a:t> &gt;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; </a:t>
            </a:r>
            <a:r>
              <a:rPr dirty="0" err="1"/>
              <a:t>rootIndex</a:t>
            </a:r>
            <a:r>
              <a:rPr dirty="0"/>
              <a:t>--)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reheap</a:t>
            </a:r>
            <a:r>
              <a:rPr dirty="0"/>
              <a:t>(</a:t>
            </a:r>
            <a:r>
              <a:rPr dirty="0" err="1"/>
              <a:t>rootIndex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constructor</a:t>
            </a:r>
          </a:p>
        </p:txBody>
      </p:sp>
    </p:spTree>
    <p:extLst>
      <p:ext uri="{BB962C8B-B14F-4D97-AF65-F5344CB8AC3E}">
        <p14:creationId xmlns:p14="http://schemas.microsoft.com/office/powerpoint/2010/main" val="22914723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Adding an Entry</a:t>
            </a:r>
          </a:p>
        </p:txBody>
      </p:sp>
      <p:sp>
        <p:nvSpPr>
          <p:cNvPr id="105" name="public void add(T newEntry)…"/>
          <p:cNvSpPr txBox="1"/>
          <p:nvPr/>
        </p:nvSpPr>
        <p:spPr>
          <a:xfrm>
            <a:off x="537908" y="1134473"/>
            <a:ext cx="8355722" cy="374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add(T </a:t>
            </a:r>
            <a:r>
              <a:rPr dirty="0" err="1"/>
              <a:t>newEntry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 err="1">
                <a:solidFill>
                  <a:srgbClr val="000000"/>
                </a:solidFill>
              </a:rPr>
              <a:t>checkIntegrity</a:t>
            </a:r>
            <a:r>
              <a:rPr dirty="0">
                <a:solidFill>
                  <a:srgbClr val="000000"/>
                </a:solidFill>
              </a:rPr>
              <a:t>();        </a:t>
            </a:r>
            <a:r>
              <a:rPr dirty="0"/>
              <a:t>// Ensure initialization of data fields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newIndex</a:t>
            </a:r>
            <a:r>
              <a:rPr dirty="0"/>
              <a:t> = </a:t>
            </a:r>
            <a:r>
              <a:rPr dirty="0" err="1"/>
              <a:t>lastIndex</a:t>
            </a:r>
            <a:r>
              <a:rPr dirty="0"/>
              <a:t> + 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parentIndex</a:t>
            </a:r>
            <a:r>
              <a:rPr dirty="0"/>
              <a:t> = </a:t>
            </a:r>
            <a:r>
              <a:rPr dirty="0" err="1"/>
              <a:t>newIndex</a:t>
            </a:r>
            <a:r>
              <a:rPr dirty="0"/>
              <a:t> / </a:t>
            </a:r>
            <a:r>
              <a:rPr dirty="0">
                <a:solidFill>
                  <a:srgbClr val="272AD8"/>
                </a:solidFill>
              </a:rPr>
              <a:t>2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while</a:t>
            </a:r>
            <a:r>
              <a:rPr dirty="0"/>
              <a:t> ( (</a:t>
            </a:r>
            <a:r>
              <a:rPr dirty="0" err="1"/>
              <a:t>parentIndex</a:t>
            </a:r>
            <a:r>
              <a:rPr dirty="0"/>
              <a:t> &gt;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) &amp;&amp; </a:t>
            </a:r>
            <a:r>
              <a:rPr dirty="0" err="1"/>
              <a:t>newEntry.compareTo</a:t>
            </a:r>
            <a:r>
              <a:rPr dirty="0"/>
              <a:t>(heap[</a:t>
            </a:r>
            <a:r>
              <a:rPr dirty="0" err="1"/>
              <a:t>parentIndex</a:t>
            </a:r>
            <a:r>
              <a:rPr dirty="0"/>
              <a:t>]) &gt;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heap[</a:t>
            </a:r>
            <a:r>
              <a:rPr dirty="0" err="1"/>
              <a:t>newIndex</a:t>
            </a:r>
            <a:r>
              <a:rPr dirty="0"/>
              <a:t>] = heap[</a:t>
            </a:r>
            <a:r>
              <a:rPr dirty="0" err="1"/>
              <a:t>parentIndex</a:t>
            </a:r>
            <a:r>
              <a:rPr dirty="0"/>
              <a:t>];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newIndex</a:t>
            </a:r>
            <a:r>
              <a:rPr dirty="0"/>
              <a:t> = </a:t>
            </a:r>
            <a:r>
              <a:rPr dirty="0" err="1"/>
              <a:t>parentIndex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parentIndex</a:t>
            </a:r>
            <a:r>
              <a:rPr dirty="0"/>
              <a:t> = </a:t>
            </a:r>
            <a:r>
              <a:rPr dirty="0" err="1"/>
              <a:t>newIndex</a:t>
            </a:r>
            <a:r>
              <a:rPr dirty="0"/>
              <a:t> / </a:t>
            </a:r>
            <a:r>
              <a:rPr dirty="0">
                <a:solidFill>
                  <a:srgbClr val="272AD8"/>
                </a:solidFill>
              </a:rPr>
              <a:t>2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while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heap[</a:t>
            </a:r>
            <a:r>
              <a:rPr dirty="0" err="1"/>
              <a:t>newIndex</a:t>
            </a:r>
            <a:r>
              <a:rPr dirty="0"/>
              <a:t>] = </a:t>
            </a:r>
            <a:r>
              <a:rPr dirty="0" err="1"/>
              <a:t>newEntry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/>
              <a:t>lastIndex</a:t>
            </a:r>
            <a:r>
              <a:rPr dirty="0"/>
              <a:t>++;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/>
              <a:t>ensureCapacity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add</a:t>
            </a:r>
          </a:p>
        </p:txBody>
      </p:sp>
    </p:spTree>
    <p:extLst>
      <p:ext uri="{BB962C8B-B14F-4D97-AF65-F5344CB8AC3E}">
        <p14:creationId xmlns:p14="http://schemas.microsoft.com/office/powerpoint/2010/main" val="381664571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Removing the Root</a:t>
            </a:r>
          </a:p>
        </p:txBody>
      </p:sp>
      <p:sp>
        <p:nvSpPr>
          <p:cNvPr id="127" name="private void reheap(int rootIndex)…"/>
          <p:cNvSpPr txBox="1"/>
          <p:nvPr/>
        </p:nvSpPr>
        <p:spPr>
          <a:xfrm>
            <a:off x="683525" y="672691"/>
            <a:ext cx="7306709" cy="547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reheap</a:t>
            </a:r>
            <a:r>
              <a:rPr dirty="0"/>
              <a:t>(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rootIndex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>
                <a:solidFill>
                  <a:srgbClr val="BA2DA2"/>
                </a:solidFill>
              </a:rPr>
              <a:t>boolean</a:t>
            </a:r>
            <a:r>
              <a:rPr dirty="0"/>
              <a:t> done = </a:t>
            </a:r>
            <a:r>
              <a:rPr dirty="0">
                <a:solidFill>
                  <a:srgbClr val="BA2DA2"/>
                </a:solidFill>
              </a:rPr>
              <a:t>false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T orphan = heap[</a:t>
            </a:r>
            <a:r>
              <a:rPr dirty="0" err="1"/>
              <a:t>rootIndex</a:t>
            </a:r>
            <a:r>
              <a:rPr dirty="0"/>
              <a:t>];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leftChildIndex</a:t>
            </a:r>
            <a:r>
              <a:rPr dirty="0"/>
              <a:t> = </a:t>
            </a:r>
            <a:r>
              <a:rPr dirty="0">
                <a:solidFill>
                  <a:srgbClr val="272AD8"/>
                </a:solidFill>
              </a:rPr>
              <a:t>2</a:t>
            </a:r>
            <a:r>
              <a:rPr dirty="0"/>
              <a:t> * </a:t>
            </a:r>
            <a:r>
              <a:rPr dirty="0" err="1"/>
              <a:t>rootIndex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while</a:t>
            </a:r>
            <a:r>
              <a:rPr dirty="0"/>
              <a:t> (!done &amp;&amp; (</a:t>
            </a:r>
            <a:r>
              <a:rPr dirty="0" err="1"/>
              <a:t>leftChildIndex</a:t>
            </a:r>
            <a:r>
              <a:rPr dirty="0"/>
              <a:t> &lt;= </a:t>
            </a:r>
            <a:r>
              <a:rPr dirty="0" err="1"/>
              <a:t>lastIndex</a:t>
            </a:r>
            <a:r>
              <a:rPr dirty="0"/>
              <a:t>) 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largerChildIndex</a:t>
            </a:r>
            <a:r>
              <a:rPr dirty="0"/>
              <a:t> = </a:t>
            </a:r>
            <a:r>
              <a:rPr dirty="0" err="1"/>
              <a:t>leftChildIndex</a:t>
            </a:r>
            <a:r>
              <a:rPr dirty="0"/>
              <a:t>; </a:t>
            </a:r>
            <a:r>
              <a:rPr dirty="0">
                <a:solidFill>
                  <a:srgbClr val="008400"/>
                </a:solidFill>
              </a:rPr>
              <a:t>// Assume larger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rightChildIndex</a:t>
            </a:r>
            <a:r>
              <a:rPr dirty="0"/>
              <a:t> = </a:t>
            </a:r>
            <a:r>
              <a:rPr dirty="0" err="1"/>
              <a:t>leftChildIndex</a:t>
            </a:r>
            <a:r>
              <a:rPr dirty="0"/>
              <a:t> + 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 (</a:t>
            </a:r>
            <a:r>
              <a:rPr dirty="0" err="1"/>
              <a:t>rightChildIndex</a:t>
            </a:r>
            <a:r>
              <a:rPr dirty="0"/>
              <a:t> &lt;= </a:t>
            </a:r>
            <a:r>
              <a:rPr dirty="0" err="1"/>
              <a:t>lastIndex</a:t>
            </a:r>
            <a:r>
              <a:rPr dirty="0"/>
              <a:t>) &amp;&amp;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heap[</a:t>
            </a:r>
            <a:r>
              <a:rPr dirty="0" err="1"/>
              <a:t>rightChildIndex</a:t>
            </a:r>
            <a:r>
              <a:rPr dirty="0"/>
              <a:t>].</a:t>
            </a:r>
            <a:r>
              <a:rPr dirty="0" err="1"/>
              <a:t>compareTo</a:t>
            </a:r>
            <a:r>
              <a:rPr dirty="0"/>
              <a:t>(heap[</a:t>
            </a:r>
            <a:r>
              <a:rPr dirty="0" err="1"/>
              <a:t>largerChildIndex</a:t>
            </a:r>
            <a:r>
              <a:rPr dirty="0"/>
              <a:t>]) &gt;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largerChildIndex</a:t>
            </a:r>
            <a:r>
              <a:rPr dirty="0"/>
              <a:t> = </a:t>
            </a:r>
            <a:r>
              <a:rPr dirty="0" err="1"/>
              <a:t>rightChildIndex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} </a:t>
            </a:r>
            <a:r>
              <a:rPr dirty="0"/>
              <a:t>// end if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orphan.compareTo</a:t>
            </a:r>
            <a:r>
              <a:rPr dirty="0"/>
              <a:t>(heap[</a:t>
            </a:r>
            <a:r>
              <a:rPr dirty="0" err="1"/>
              <a:t>largerChildIndex</a:t>
            </a:r>
            <a:r>
              <a:rPr dirty="0"/>
              <a:t>]) &lt;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heap[</a:t>
            </a:r>
            <a:r>
              <a:rPr dirty="0" err="1"/>
              <a:t>rootIndex</a:t>
            </a:r>
            <a:r>
              <a:rPr dirty="0"/>
              <a:t>] = heap[</a:t>
            </a:r>
            <a:r>
              <a:rPr dirty="0" err="1"/>
              <a:t>largerChildIndex</a:t>
            </a:r>
            <a:r>
              <a:rPr dirty="0"/>
              <a:t>];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rootIndex</a:t>
            </a:r>
            <a:r>
              <a:rPr dirty="0"/>
              <a:t> = </a:t>
            </a:r>
            <a:r>
              <a:rPr dirty="0" err="1"/>
              <a:t>largerChildIndex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leftChildIndex</a:t>
            </a:r>
            <a:r>
              <a:rPr dirty="0"/>
              <a:t> = </a:t>
            </a:r>
            <a:r>
              <a:rPr dirty="0">
                <a:solidFill>
                  <a:srgbClr val="272AD8"/>
                </a:solidFill>
              </a:rPr>
              <a:t>2</a:t>
            </a:r>
            <a:r>
              <a:rPr dirty="0"/>
              <a:t> * </a:t>
            </a:r>
            <a:r>
              <a:rPr dirty="0" err="1"/>
              <a:t>rootIndex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}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else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done = </a:t>
            </a:r>
            <a:r>
              <a:rPr dirty="0">
                <a:solidFill>
                  <a:srgbClr val="BA2DA2"/>
                </a:solidFill>
              </a:rPr>
              <a:t>true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while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 heap[</a:t>
            </a:r>
            <a:r>
              <a:rPr dirty="0" err="1"/>
              <a:t>rootIndex</a:t>
            </a:r>
            <a:r>
              <a:rPr dirty="0"/>
              <a:t>] = orphan;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reheap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05555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Removing the Root</a:t>
            </a:r>
          </a:p>
        </p:txBody>
      </p:sp>
      <p:sp>
        <p:nvSpPr>
          <p:cNvPr id="131" name="public T removeMax()…"/>
          <p:cNvSpPr txBox="1"/>
          <p:nvPr/>
        </p:nvSpPr>
        <p:spPr>
          <a:xfrm>
            <a:off x="658447" y="1015636"/>
            <a:ext cx="8169867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T </a:t>
            </a:r>
            <a:r>
              <a:rPr dirty="0" err="1"/>
              <a:t>removeMax</a:t>
            </a:r>
            <a:r>
              <a:rPr dirty="0"/>
              <a:t>()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 err="1">
                <a:solidFill>
                  <a:srgbClr val="000000"/>
                </a:solidFill>
              </a:rPr>
              <a:t>checkIntegrity</a:t>
            </a:r>
            <a:r>
              <a:rPr dirty="0">
                <a:solidFill>
                  <a:srgbClr val="000000"/>
                </a:solidFill>
              </a:rPr>
              <a:t>();             </a:t>
            </a:r>
            <a:r>
              <a:rPr dirty="0"/>
              <a:t>// Ensure initialization of data fields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T root =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(!</a:t>
            </a:r>
            <a:r>
              <a:rPr dirty="0" err="1"/>
              <a:t>isEmpty</a:t>
            </a:r>
            <a:r>
              <a:rPr dirty="0"/>
              <a:t>())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root = heap[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];            </a:t>
            </a:r>
            <a:r>
              <a:rPr dirty="0">
                <a:solidFill>
                  <a:srgbClr val="008400"/>
                </a:solidFill>
              </a:rPr>
              <a:t>// Return value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heap[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] = heap[</a:t>
            </a:r>
            <a:r>
              <a:rPr dirty="0" err="1"/>
              <a:t>lastIndex</a:t>
            </a:r>
            <a:r>
              <a:rPr dirty="0"/>
              <a:t>]; </a:t>
            </a:r>
            <a:r>
              <a:rPr dirty="0">
                <a:solidFill>
                  <a:srgbClr val="008400"/>
                </a:solidFill>
              </a:rPr>
              <a:t>// Form a </a:t>
            </a:r>
            <a:r>
              <a:rPr dirty="0" err="1">
                <a:solidFill>
                  <a:srgbClr val="008400"/>
                </a:solidFill>
              </a:rPr>
              <a:t>semiheap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lastIndex</a:t>
            </a:r>
            <a:r>
              <a:rPr dirty="0"/>
              <a:t>--;               </a:t>
            </a:r>
            <a:r>
              <a:rPr dirty="0">
                <a:solidFill>
                  <a:srgbClr val="008400"/>
                </a:solidFill>
              </a:rPr>
              <a:t>// Decrease size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</a:t>
            </a:r>
            <a:r>
              <a:rPr dirty="0" err="1">
                <a:solidFill>
                  <a:srgbClr val="000000"/>
                </a:solidFill>
              </a:rPr>
              <a:t>reheap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>
                <a:solidFill>
                  <a:srgbClr val="000000"/>
                </a:solidFill>
              </a:rPr>
              <a:t>);                 </a:t>
            </a:r>
            <a:r>
              <a:rPr dirty="0"/>
              <a:t>// Transform to a heap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if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return</a:t>
            </a:r>
            <a:r>
              <a:rPr dirty="0">
                <a:solidFill>
                  <a:srgbClr val="000000"/>
                </a:solidFill>
              </a:rPr>
              <a:t> root;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removeMax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62128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0391">
              <a:defRPr sz="4092"/>
            </a:pPr>
            <a:r>
              <a:t>Heap Sort - Revised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reheap</a:t>
            </a:r>
            <a:r>
              <a:t> Method</a:t>
            </a:r>
          </a:p>
        </p:txBody>
      </p:sp>
      <p:sp>
        <p:nvSpPr>
          <p:cNvPr id="167" name="private static &lt;T extends Comparable&lt;? super T&gt;&gt;…"/>
          <p:cNvSpPr txBox="1"/>
          <p:nvPr/>
        </p:nvSpPr>
        <p:spPr>
          <a:xfrm>
            <a:off x="443971" y="693514"/>
            <a:ext cx="7306710" cy="566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static</a:t>
            </a:r>
            <a:r>
              <a:rPr dirty="0"/>
              <a:t> &lt;T </a:t>
            </a:r>
            <a:r>
              <a:rPr dirty="0">
                <a:solidFill>
                  <a:srgbClr val="BA2DA2"/>
                </a:solidFill>
              </a:rPr>
              <a:t>extends</a:t>
            </a:r>
            <a:r>
              <a:rPr dirty="0"/>
              <a:t> Comparable&lt;? </a:t>
            </a:r>
            <a:r>
              <a:rPr dirty="0">
                <a:solidFill>
                  <a:srgbClr val="BA2DA2"/>
                </a:solidFill>
              </a:rPr>
              <a:t>super</a:t>
            </a:r>
            <a:r>
              <a:rPr dirty="0"/>
              <a:t> T&gt;&gt;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reheap</a:t>
            </a:r>
            <a:r>
              <a:rPr dirty="0"/>
              <a:t>(T[] heap,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rootIndex</a:t>
            </a:r>
            <a:r>
              <a:rPr dirty="0"/>
              <a:t>,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lastIndex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>
                <a:solidFill>
                  <a:srgbClr val="BA2DA2"/>
                </a:solidFill>
              </a:rPr>
              <a:t>boolean</a:t>
            </a:r>
            <a:r>
              <a:rPr dirty="0"/>
              <a:t> done = </a:t>
            </a:r>
            <a:r>
              <a:rPr dirty="0">
                <a:solidFill>
                  <a:srgbClr val="BA2DA2"/>
                </a:solidFill>
              </a:rPr>
              <a:t>false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T orphan = heap[</a:t>
            </a:r>
            <a:r>
              <a:rPr dirty="0" err="1"/>
              <a:t>rootIndex</a:t>
            </a:r>
            <a:r>
              <a:rPr dirty="0"/>
              <a:t>];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leftChildIndex</a:t>
            </a:r>
            <a:r>
              <a:rPr dirty="0"/>
              <a:t> = </a:t>
            </a:r>
            <a:r>
              <a:rPr dirty="0">
                <a:solidFill>
                  <a:srgbClr val="272AD8"/>
                </a:solidFill>
              </a:rPr>
              <a:t>2</a:t>
            </a:r>
            <a:r>
              <a:rPr dirty="0"/>
              <a:t> * </a:t>
            </a:r>
            <a:r>
              <a:rPr dirty="0" err="1"/>
              <a:t>rootIndex</a:t>
            </a:r>
            <a:r>
              <a:rPr dirty="0"/>
              <a:t> + 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while</a:t>
            </a:r>
            <a:r>
              <a:rPr dirty="0"/>
              <a:t> (!done &amp;&amp; (</a:t>
            </a:r>
            <a:r>
              <a:rPr dirty="0" err="1"/>
              <a:t>leftChildIndex</a:t>
            </a:r>
            <a:r>
              <a:rPr dirty="0"/>
              <a:t> &lt;= </a:t>
            </a:r>
            <a:r>
              <a:rPr dirty="0" err="1"/>
              <a:t>lastIndex</a:t>
            </a:r>
            <a:r>
              <a:rPr dirty="0"/>
              <a:t>))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largerChildIndex</a:t>
            </a:r>
            <a:r>
              <a:rPr dirty="0"/>
              <a:t> = </a:t>
            </a:r>
            <a:r>
              <a:rPr dirty="0" err="1"/>
              <a:t>leftChildIndex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rightChildIndex</a:t>
            </a:r>
            <a:r>
              <a:rPr dirty="0"/>
              <a:t> = </a:t>
            </a:r>
            <a:r>
              <a:rPr dirty="0" err="1"/>
              <a:t>leftChildIndex</a:t>
            </a:r>
            <a:r>
              <a:rPr dirty="0"/>
              <a:t> + 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 (</a:t>
            </a:r>
            <a:r>
              <a:rPr dirty="0" err="1"/>
              <a:t>rightChildIndex</a:t>
            </a:r>
            <a:r>
              <a:rPr dirty="0"/>
              <a:t> &lt;= </a:t>
            </a:r>
            <a:r>
              <a:rPr dirty="0" err="1"/>
              <a:t>lastIndex</a:t>
            </a:r>
            <a:r>
              <a:rPr dirty="0"/>
              <a:t>) &amp;&amp;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heap[</a:t>
            </a:r>
            <a:r>
              <a:rPr dirty="0" err="1"/>
              <a:t>rightChildIndex</a:t>
            </a:r>
            <a:r>
              <a:rPr dirty="0"/>
              <a:t>].</a:t>
            </a:r>
            <a:r>
              <a:rPr dirty="0" err="1"/>
              <a:t>compareTo</a:t>
            </a:r>
            <a:r>
              <a:rPr dirty="0"/>
              <a:t>(heap[</a:t>
            </a:r>
            <a:r>
              <a:rPr dirty="0" err="1"/>
              <a:t>largerChildIndex</a:t>
            </a:r>
            <a:r>
              <a:rPr dirty="0"/>
              <a:t>]) &gt;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largerChildIndex</a:t>
            </a:r>
            <a:r>
              <a:rPr dirty="0"/>
              <a:t> = </a:t>
            </a:r>
            <a:r>
              <a:rPr dirty="0" err="1"/>
              <a:t>rightChildIndex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} </a:t>
            </a:r>
            <a:r>
              <a:rPr dirty="0"/>
              <a:t>// end if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orphan.compareTo</a:t>
            </a:r>
            <a:r>
              <a:rPr dirty="0"/>
              <a:t>(heap[</a:t>
            </a:r>
            <a:r>
              <a:rPr dirty="0" err="1"/>
              <a:t>largerChildIndex</a:t>
            </a:r>
            <a:r>
              <a:rPr dirty="0"/>
              <a:t>]) &lt;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heap[</a:t>
            </a:r>
            <a:r>
              <a:rPr dirty="0" err="1"/>
              <a:t>rootIndex</a:t>
            </a:r>
            <a:r>
              <a:rPr dirty="0"/>
              <a:t>] = heap[</a:t>
            </a:r>
            <a:r>
              <a:rPr dirty="0" err="1"/>
              <a:t>largerChildIndex</a:t>
            </a:r>
            <a:r>
              <a:rPr dirty="0"/>
              <a:t>];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rootIndex</a:t>
            </a:r>
            <a:r>
              <a:rPr dirty="0"/>
              <a:t> = </a:t>
            </a:r>
            <a:r>
              <a:rPr dirty="0" err="1"/>
              <a:t>largerChildIndex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leftChildIndex</a:t>
            </a:r>
            <a:r>
              <a:rPr dirty="0"/>
              <a:t> = </a:t>
            </a:r>
            <a:r>
              <a:rPr dirty="0">
                <a:solidFill>
                  <a:srgbClr val="272AD8"/>
                </a:solidFill>
              </a:rPr>
              <a:t>2</a:t>
            </a:r>
            <a:r>
              <a:rPr dirty="0"/>
              <a:t> * </a:t>
            </a:r>
            <a:r>
              <a:rPr dirty="0" err="1"/>
              <a:t>rootIndex</a:t>
            </a:r>
            <a:r>
              <a:rPr dirty="0"/>
              <a:t> + 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}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else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done = </a:t>
            </a:r>
            <a:r>
              <a:rPr dirty="0">
                <a:solidFill>
                  <a:srgbClr val="BA2DA2"/>
                </a:solidFill>
              </a:rPr>
              <a:t>true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while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 heap[</a:t>
            </a:r>
            <a:r>
              <a:rPr dirty="0" err="1"/>
              <a:t>rootIndex</a:t>
            </a:r>
            <a:r>
              <a:rPr dirty="0"/>
              <a:t>] = orphan;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reheap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0569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Heap Sort</a:t>
            </a:r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694944"/>
            <a:ext cx="8229600" cy="581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49223">
              <a:defRPr sz="2556"/>
            </a:pPr>
            <a:r>
              <a:rPr sz="2000" b="0" dirty="0"/>
              <a:t>The  </a:t>
            </a:r>
            <a:r>
              <a:rPr sz="2000" b="0" dirty="0" err="1">
                <a:latin typeface="Courier New"/>
                <a:ea typeface="Courier New"/>
                <a:cs typeface="Courier New"/>
                <a:sym typeface="Courier New"/>
              </a:rPr>
              <a:t>heapSort</a:t>
            </a:r>
            <a:r>
              <a:rPr sz="2000" b="0" dirty="0"/>
              <a:t> method with time efficiency is O(</a:t>
            </a:r>
            <a:r>
              <a:rPr sz="2000" b="0" i="1" dirty="0"/>
              <a:t>n</a:t>
            </a:r>
            <a:r>
              <a:rPr sz="2000" b="0" dirty="0"/>
              <a:t> log </a:t>
            </a:r>
            <a:r>
              <a:rPr sz="2000" b="0" i="1" dirty="0"/>
              <a:t>n</a:t>
            </a:r>
            <a:r>
              <a:rPr sz="2000" b="0" dirty="0"/>
              <a:t>)</a:t>
            </a:r>
          </a:p>
        </p:txBody>
      </p:sp>
      <p:sp>
        <p:nvSpPr>
          <p:cNvPr id="171" name="public static &lt;T extends Comparable&lt;? super T&gt;&gt;…"/>
          <p:cNvSpPr txBox="1"/>
          <p:nvPr/>
        </p:nvSpPr>
        <p:spPr>
          <a:xfrm>
            <a:off x="572312" y="979531"/>
            <a:ext cx="7867810" cy="371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static</a:t>
            </a:r>
            <a:r>
              <a:rPr dirty="0"/>
              <a:t> &lt;T </a:t>
            </a:r>
            <a:r>
              <a:rPr dirty="0">
                <a:solidFill>
                  <a:srgbClr val="BA2DA2"/>
                </a:solidFill>
              </a:rPr>
              <a:t>extends</a:t>
            </a:r>
            <a:r>
              <a:rPr dirty="0"/>
              <a:t> Comparable&lt;? </a:t>
            </a:r>
            <a:r>
              <a:rPr dirty="0">
                <a:solidFill>
                  <a:srgbClr val="BA2DA2"/>
                </a:solidFill>
              </a:rPr>
              <a:t>super</a:t>
            </a:r>
            <a:r>
              <a:rPr dirty="0"/>
              <a:t> T&gt;&gt;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heapSort</a:t>
            </a:r>
            <a:r>
              <a:rPr dirty="0"/>
              <a:t>(T[] array,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n)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// Create first heap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for</a:t>
            </a:r>
            <a:r>
              <a:rPr dirty="0"/>
              <a:t> (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rootIndex</a:t>
            </a:r>
            <a:r>
              <a:rPr dirty="0"/>
              <a:t> = n / </a:t>
            </a:r>
            <a:r>
              <a:rPr dirty="0">
                <a:solidFill>
                  <a:srgbClr val="272AD8"/>
                </a:solidFill>
              </a:rPr>
              <a:t>2</a:t>
            </a:r>
            <a:r>
              <a:rPr dirty="0"/>
              <a:t> - 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; </a:t>
            </a:r>
            <a:r>
              <a:rPr dirty="0" err="1"/>
              <a:t>rootIndex</a:t>
            </a:r>
            <a:r>
              <a:rPr dirty="0"/>
              <a:t> &gt;=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; </a:t>
            </a:r>
            <a:r>
              <a:rPr dirty="0" err="1"/>
              <a:t>rootIndex</a:t>
            </a:r>
            <a:r>
              <a:rPr dirty="0"/>
              <a:t>--)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reheap</a:t>
            </a:r>
            <a:r>
              <a:rPr dirty="0"/>
              <a:t>(array, </a:t>
            </a:r>
            <a:r>
              <a:rPr dirty="0" err="1"/>
              <a:t>rootIndex</a:t>
            </a:r>
            <a:r>
              <a:rPr dirty="0"/>
              <a:t>, n - 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swap(array,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, n - </a:t>
            </a:r>
            <a:r>
              <a:rPr dirty="0">
                <a:solidFill>
                  <a:srgbClr val="272AD8"/>
                </a:solidFill>
              </a:rPr>
              <a:t>1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for</a:t>
            </a:r>
            <a:r>
              <a:rPr dirty="0"/>
              <a:t> (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lastIndex</a:t>
            </a:r>
            <a:r>
              <a:rPr dirty="0"/>
              <a:t> = n - </a:t>
            </a:r>
            <a:r>
              <a:rPr dirty="0">
                <a:solidFill>
                  <a:srgbClr val="272AD8"/>
                </a:solidFill>
              </a:rPr>
              <a:t>2</a:t>
            </a:r>
            <a:r>
              <a:rPr dirty="0"/>
              <a:t>; </a:t>
            </a:r>
            <a:r>
              <a:rPr dirty="0" err="1"/>
              <a:t>lastIndex</a:t>
            </a:r>
            <a:r>
              <a:rPr dirty="0"/>
              <a:t> &gt;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; </a:t>
            </a:r>
            <a:r>
              <a:rPr dirty="0" err="1"/>
              <a:t>lastIndex</a:t>
            </a:r>
            <a:r>
              <a:rPr dirty="0"/>
              <a:t>--)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reheap</a:t>
            </a:r>
            <a:r>
              <a:rPr dirty="0"/>
              <a:t>(array,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, </a:t>
            </a:r>
            <a:r>
              <a:rPr dirty="0" err="1"/>
              <a:t>lastIndex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swap(array,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, </a:t>
            </a:r>
            <a:r>
              <a:rPr dirty="0" err="1"/>
              <a:t>lastIndex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for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heapSort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7134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71EBAA-23E4-409B-BACF-B39FD491AF2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0723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725F303-C26B-4339-B035-FDA25AD4B52B}" type="slidenum">
              <a:rPr lang="en-US" sz="1400"/>
              <a:pPr algn="r"/>
              <a:t>5</a:t>
            </a:fld>
            <a:endParaRPr lang="en-US" sz="140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258233" y="100706"/>
            <a:ext cx="8513234" cy="816042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Heaps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271213"/>
            <a:ext cx="8418513" cy="4525963"/>
          </a:xfrm>
        </p:spPr>
        <p:txBody>
          <a:bodyPr/>
          <a:lstStyle/>
          <a:p>
            <a:r>
              <a:rPr lang="en-US" dirty="0"/>
              <a:t>All Heaps have a Shape and an Order (nodes contain comparable objects)</a:t>
            </a:r>
          </a:p>
          <a:p>
            <a:pPr lvl="2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804229" y="3991429"/>
            <a:ext cx="2119085" cy="449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9636" y="2376714"/>
            <a:ext cx="3052536" cy="108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/>
          <p:cNvSpPr/>
          <p:nvPr/>
        </p:nvSpPr>
        <p:spPr>
          <a:xfrm>
            <a:off x="1831506" y="3576320"/>
            <a:ext cx="5580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left balanced binary tree (</a:t>
            </a:r>
            <a:r>
              <a:rPr lang="en-US" sz="2000" dirty="0">
                <a:solidFill>
                  <a:srgbClr val="7030A0"/>
                </a:solidFill>
              </a:rPr>
              <a:t>complete binary tree</a:t>
            </a:r>
            <a:r>
              <a:rPr lang="en-US" sz="2000" dirty="0"/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42900" y="4293545"/>
            <a:ext cx="69940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All </a:t>
            </a:r>
            <a:r>
              <a:rPr lang="en-US" sz="2400" dirty="0">
                <a:solidFill>
                  <a:srgbClr val="7030A0"/>
                </a:solidFill>
                <a:latin typeface="+mn-lt"/>
              </a:rPr>
              <a:t>sub trees </a:t>
            </a:r>
            <a:r>
              <a:rPr lang="en-US" sz="2400" dirty="0">
                <a:latin typeface="+mn-lt"/>
              </a:rPr>
              <a:t>in a heap are themselves heaps</a:t>
            </a:r>
          </a:p>
        </p:txBody>
      </p:sp>
    </p:spTree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Creating a </a:t>
            </a:r>
            <a:r>
              <a:rPr lang="en-US" dirty="0" err="1"/>
              <a:t>Maxh</a:t>
            </a:r>
            <a:r>
              <a:rPr dirty="0" err="1"/>
              <a:t>eap</a:t>
            </a:r>
            <a:r>
              <a:rPr lang="en-US" dirty="0"/>
              <a:t> </a:t>
            </a:r>
            <a:r>
              <a:rPr lang="en-US" sz="3600" dirty="0"/>
              <a:t>(1 of 2)</a:t>
            </a:r>
            <a:endParaRPr sz="3600" dirty="0"/>
          </a:p>
        </p:txBody>
      </p:sp>
      <p:sp>
        <p:nvSpPr>
          <p:cNvPr id="134" name="FIGURE 27-7 The steps in adding 20, 40, 30, 10, 90, and 70 to an initially empty heap"/>
          <p:cNvSpPr txBox="1">
            <a:spLocks noGrp="1"/>
          </p:cNvSpPr>
          <p:nvPr>
            <p:ph type="body" sz="quarter" idx="1"/>
          </p:nvPr>
        </p:nvSpPr>
        <p:spPr>
          <a:xfrm>
            <a:off x="457200" y="5626426"/>
            <a:ext cx="8513565" cy="581001"/>
          </a:xfrm>
          <a:prstGeom prst="rect">
            <a:avLst/>
          </a:prstGeom>
        </p:spPr>
        <p:txBody>
          <a:bodyPr/>
          <a:lstStyle>
            <a:lvl1pPr defTabSz="374904">
              <a:defRPr sz="1803"/>
            </a:lvl1pPr>
          </a:lstStyle>
          <a:p>
            <a:r>
              <a:rPr b="0" dirty="0"/>
              <a:t>The steps in adding 20, 40, 30, 10, 90, and 70 to an initially empty heap</a:t>
            </a:r>
          </a:p>
        </p:txBody>
      </p:sp>
      <p:pic>
        <p:nvPicPr>
          <p:cNvPr id="135" name="An illustration represents steps in adding an initially empty heap." descr="An illustration represents steps in adding an initially empty heap."/>
          <p:cNvPicPr>
            <a:picLocks noChangeAspect="1"/>
          </p:cNvPicPr>
          <p:nvPr/>
        </p:nvPicPr>
        <p:blipFill rotWithShape="1">
          <a:blip r:embed="rId2">
            <a:extLst/>
          </a:blip>
          <a:srcRect b="35112"/>
          <a:stretch/>
        </p:blipFill>
        <p:spPr>
          <a:xfrm>
            <a:off x="699192" y="1075400"/>
            <a:ext cx="6791460" cy="3109985"/>
          </a:xfrm>
          <a:prstGeom prst="flowChartDocument">
            <a:avLst/>
          </a:prstGeom>
          <a:ln w="12700">
            <a:miter lim="400000"/>
          </a:ln>
        </p:spPr>
      </p:pic>
      <p:sp>
        <p:nvSpPr>
          <p:cNvPr id="2" name="Right Arrow 1"/>
          <p:cNvSpPr/>
          <p:nvPr/>
        </p:nvSpPr>
        <p:spPr>
          <a:xfrm flipH="1">
            <a:off x="7601382" y="1444347"/>
            <a:ext cx="1369383" cy="550243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Why</a:t>
            </a:r>
            <a:r>
              <a:rPr kumimoji="0" lang="en-US" sz="1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30 here ?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3605065" y="3368957"/>
            <a:ext cx="979714" cy="603985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3801954" y="4054755"/>
            <a:ext cx="433535" cy="794657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25276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Creating a </a:t>
            </a:r>
            <a:r>
              <a:rPr lang="en-US" dirty="0" err="1"/>
              <a:t>Maxh</a:t>
            </a:r>
            <a:r>
              <a:rPr dirty="0" err="1"/>
              <a:t>eap</a:t>
            </a:r>
            <a:r>
              <a:rPr lang="en-US" dirty="0"/>
              <a:t> </a:t>
            </a:r>
            <a:r>
              <a:rPr lang="en-US" sz="3600" dirty="0"/>
              <a:t>(2 of 2)</a:t>
            </a:r>
            <a:endParaRPr sz="3600" dirty="0"/>
          </a:p>
        </p:txBody>
      </p:sp>
      <p:sp>
        <p:nvSpPr>
          <p:cNvPr id="134" name="FIGURE 27-7 The steps in adding 20, 40, 30, 10, 90, and 70 to an initially empty heap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513565" cy="581001"/>
          </a:xfrm>
          <a:prstGeom prst="rect">
            <a:avLst/>
          </a:prstGeom>
        </p:spPr>
        <p:txBody>
          <a:bodyPr/>
          <a:lstStyle>
            <a:lvl1pPr defTabSz="374904">
              <a:defRPr sz="1803"/>
            </a:lvl1pPr>
          </a:lstStyle>
          <a:p>
            <a:r>
              <a:rPr dirty="0"/>
              <a:t>The steps in adding 20, 40, 30, 10, 90, and 70 to an initially empty heap</a:t>
            </a:r>
          </a:p>
        </p:txBody>
      </p:sp>
      <p:pic>
        <p:nvPicPr>
          <p:cNvPr id="135" name="An illustration represents steps in adding an initially empty heap." descr="An illustration represents steps in adding an initially empty heap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270" y="923000"/>
            <a:ext cx="6791460" cy="47928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435669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249435" y="174319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Activity: </a:t>
            </a:r>
            <a:r>
              <a:rPr dirty="0"/>
              <a:t>Creating a </a:t>
            </a:r>
            <a:r>
              <a:rPr lang="en-US" dirty="0" err="1"/>
              <a:t>Minh</a:t>
            </a:r>
            <a:r>
              <a:rPr dirty="0" err="1"/>
              <a:t>eap</a:t>
            </a:r>
            <a:endParaRPr dirty="0"/>
          </a:p>
        </p:txBody>
      </p:sp>
      <p:sp>
        <p:nvSpPr>
          <p:cNvPr id="138" name="FIGURE 27-8 The steps in creating a heap of the entries 20, 40, 30, 10, 90, and 70 by using reheap"/>
          <p:cNvSpPr txBox="1">
            <a:spLocks noGrp="1"/>
          </p:cNvSpPr>
          <p:nvPr>
            <p:ph type="body" sz="quarter" idx="1"/>
          </p:nvPr>
        </p:nvSpPr>
        <p:spPr>
          <a:xfrm>
            <a:off x="533400" y="1271934"/>
            <a:ext cx="8229600" cy="333004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29768">
              <a:buFont typeface="Arial" panose="020B0604020202020204" pitchFamily="34" charset="0"/>
              <a:buChar char="•"/>
              <a:defRPr sz="2068"/>
            </a:pPr>
            <a:r>
              <a:rPr lang="en-US" sz="2400" b="0" dirty="0"/>
              <a:t>Data = [20, 40, 30, 10, 90, 70] </a:t>
            </a:r>
          </a:p>
          <a:p>
            <a:pPr marL="342900" indent="-342900" defTabSz="429768">
              <a:buFont typeface="Arial" panose="020B0604020202020204" pitchFamily="34" charset="0"/>
              <a:buChar char="•"/>
              <a:defRPr sz="2068"/>
            </a:pPr>
            <a:endParaRPr lang="en-US" sz="2400" b="0" dirty="0"/>
          </a:p>
          <a:p>
            <a:pPr marL="342900" indent="-342900" defTabSz="429768">
              <a:buFont typeface="Arial" panose="020B0604020202020204" pitchFamily="34" charset="0"/>
              <a:buChar char="•"/>
              <a:defRPr sz="2068"/>
            </a:pPr>
            <a:r>
              <a:rPr lang="en-US" sz="2400" b="0" dirty="0"/>
              <a:t>Create –</a:t>
            </a:r>
          </a:p>
          <a:p>
            <a:pPr marL="342900" lvl="4" indent="-342900" defTabSz="429768">
              <a:buFont typeface="Arial" panose="020B0604020202020204" pitchFamily="34" charset="0"/>
              <a:buChar char="•"/>
              <a:defRPr sz="2068"/>
            </a:pPr>
            <a:r>
              <a:rPr lang="en-US" sz="2400" b="0" dirty="0"/>
              <a:t>Binary tree</a:t>
            </a:r>
          </a:p>
          <a:p>
            <a:pPr marL="342900" lvl="4" indent="-342900" defTabSz="429768">
              <a:buFont typeface="Arial" panose="020B0604020202020204" pitchFamily="34" charset="0"/>
              <a:buChar char="•"/>
              <a:defRPr sz="2068"/>
            </a:pPr>
            <a:r>
              <a:rPr lang="en-US" sz="2400" b="0" dirty="0"/>
              <a:t>Binary search tree</a:t>
            </a:r>
          </a:p>
          <a:p>
            <a:pPr marL="342900" lvl="4" indent="-342900" defTabSz="429768">
              <a:buFont typeface="Arial" panose="020B0604020202020204" pitchFamily="34" charset="0"/>
              <a:buChar char="•"/>
              <a:defRPr sz="2068"/>
            </a:pPr>
            <a:endParaRPr lang="en-US" sz="2400" b="0" dirty="0"/>
          </a:p>
          <a:p>
            <a:pPr marL="342900" indent="-342900" defTabSz="429768">
              <a:buFont typeface="Arial" panose="020B0604020202020204" pitchFamily="34" charset="0"/>
              <a:buChar char="•"/>
              <a:defRPr sz="2068"/>
            </a:pPr>
            <a:r>
              <a:rPr lang="en-US" sz="2400" b="0" dirty="0"/>
              <a:t>C</a:t>
            </a:r>
            <a:r>
              <a:rPr sz="2400" b="0" dirty="0"/>
              <a:t>reat</a:t>
            </a:r>
            <a:r>
              <a:rPr lang="en-US" sz="2400" b="0" dirty="0"/>
              <a:t>e</a:t>
            </a:r>
            <a:r>
              <a:rPr sz="2400" b="0" dirty="0"/>
              <a:t> a </a:t>
            </a:r>
            <a:r>
              <a:rPr lang="en-US" sz="2400" dirty="0" err="1"/>
              <a:t>Min</a:t>
            </a:r>
            <a:r>
              <a:rPr sz="2400" dirty="0" err="1"/>
              <a:t>heap</a:t>
            </a:r>
            <a:r>
              <a:rPr sz="2400" dirty="0"/>
              <a:t> </a:t>
            </a:r>
            <a:r>
              <a:rPr sz="2400" b="0" dirty="0"/>
              <a:t>of the entries 20, 40, 30, 10, 90, and 70 </a:t>
            </a:r>
            <a:r>
              <a:rPr lang="en-US" sz="2400" b="0" dirty="0"/>
              <a:t>(</a:t>
            </a:r>
            <a:r>
              <a:rPr sz="2400" b="0" dirty="0"/>
              <a:t>by using </a:t>
            </a:r>
            <a:r>
              <a:rPr sz="2400" b="0" dirty="0" err="1">
                <a:latin typeface="Courier New"/>
                <a:ea typeface="Courier New"/>
                <a:cs typeface="Courier New"/>
                <a:sym typeface="Courier New"/>
              </a:rPr>
              <a:t>reheap</a:t>
            </a:r>
            <a:r>
              <a:rPr lang="en-US" sz="2400" b="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80515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Heap |</a:t>
            </a:r>
            <a:r>
              <a:rPr dirty="0"/>
              <a:t> Array Representa</a:t>
            </a:r>
            <a:r>
              <a:rPr lang="en-US" dirty="0"/>
              <a:t>tion</a:t>
            </a:r>
            <a:endParaRPr dirty="0"/>
          </a:p>
        </p:txBody>
      </p:sp>
      <p:sp>
        <p:nvSpPr>
          <p:cNvPr id="57" name="Content Placeholder 4"/>
          <p:cNvSpPr txBox="1">
            <a:spLocks noGrp="1"/>
          </p:cNvSpPr>
          <p:nvPr>
            <p:ph type="body" sz="half" idx="1"/>
          </p:nvPr>
        </p:nvSpPr>
        <p:spPr>
          <a:xfrm>
            <a:off x="400049" y="1002953"/>
            <a:ext cx="8229601" cy="236274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86511" indent="-191007" defTabSz="859536">
              <a:spcBef>
                <a:spcPts val="1400"/>
              </a:spcBef>
              <a:defRPr sz="2256"/>
            </a:pPr>
            <a:r>
              <a:rPr dirty="0"/>
              <a:t>Use an array to represent a complete binary tree</a:t>
            </a:r>
          </a:p>
          <a:p>
            <a:pPr marL="286511" indent="-191007" defTabSz="859536">
              <a:spcBef>
                <a:spcPts val="1400"/>
              </a:spcBef>
              <a:defRPr sz="2256"/>
            </a:pPr>
            <a:r>
              <a:rPr dirty="0"/>
              <a:t>Number nodes in the order in which a level-order traversal would visit them</a:t>
            </a:r>
          </a:p>
          <a:p>
            <a:pPr marL="286511" indent="-191007" defTabSz="859536">
              <a:spcBef>
                <a:spcPts val="1400"/>
              </a:spcBef>
              <a:defRPr sz="2256"/>
            </a:pPr>
            <a:r>
              <a:rPr dirty="0"/>
              <a:t>Can locate either the children or the parent of any node </a:t>
            </a:r>
          </a:p>
          <a:p>
            <a:pPr marL="740155" lvl="1" indent="-214884" defTabSz="859536">
              <a:spcBef>
                <a:spcPts val="1400"/>
              </a:spcBef>
              <a:defRPr sz="2256"/>
            </a:pPr>
            <a:r>
              <a:rPr dirty="0"/>
              <a:t>Perform a simple computation on the node’s number</a:t>
            </a:r>
          </a:p>
        </p:txBody>
      </p:sp>
      <p:pic>
        <p:nvPicPr>
          <p:cNvPr id="58" name="A tree diagram represents the nodes in a binary tree structure.&#10;&#10;Picture 1" descr="A tree diagram represents the nodes in a binary tree structure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49" y="3552608"/>
            <a:ext cx="7615254" cy="24314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54737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2390</Words>
  <Application>Microsoft Office PowerPoint</Application>
  <PresentationFormat>On-screen Show (4:3)</PresentationFormat>
  <Paragraphs>693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Courier New</vt:lpstr>
      <vt:lpstr>Helvetica</vt:lpstr>
      <vt:lpstr>Menlo</vt:lpstr>
      <vt:lpstr>Times New Roman</vt:lpstr>
      <vt:lpstr>Verdana</vt:lpstr>
      <vt:lpstr>508 Lecture</vt:lpstr>
      <vt:lpstr>Module 19 - Heaps</vt:lpstr>
      <vt:lpstr>Video Notes</vt:lpstr>
      <vt:lpstr>Heaps</vt:lpstr>
      <vt:lpstr>What’s a Heap?</vt:lpstr>
      <vt:lpstr>Properties of Heaps</vt:lpstr>
      <vt:lpstr>Creating a Maxheap (1 of 2)</vt:lpstr>
      <vt:lpstr>Creating a Maxheap (2 of 2)</vt:lpstr>
      <vt:lpstr>Activity: Creating a Minheap</vt:lpstr>
      <vt:lpstr>Heap | Array Representation</vt:lpstr>
      <vt:lpstr>Creating a Heap from Existing Data</vt:lpstr>
      <vt:lpstr>Adding a New Entry</vt:lpstr>
      <vt:lpstr>Adding an Entry without Swaps</vt:lpstr>
      <vt:lpstr>Adding an Entry to Heap (1 of 2)</vt:lpstr>
      <vt:lpstr>Adding an Entry to Heap (2 of 2)</vt:lpstr>
      <vt:lpstr>Removing a Value from A Heap</vt:lpstr>
      <vt:lpstr>Build MaxHeap | Example</vt:lpstr>
      <vt:lpstr>Build Heap – Another Example</vt:lpstr>
      <vt:lpstr>Build Heap – Another Example</vt:lpstr>
      <vt:lpstr>Build Heap</vt:lpstr>
      <vt:lpstr>Build Heap</vt:lpstr>
      <vt:lpstr>Build Heap</vt:lpstr>
      <vt:lpstr>Build Heap</vt:lpstr>
      <vt:lpstr>Build Heap</vt:lpstr>
      <vt:lpstr>Heap Sort</vt:lpstr>
      <vt:lpstr>Activity: Heap Sort Example</vt:lpstr>
      <vt:lpstr>Heap Sort Example</vt:lpstr>
      <vt:lpstr>Heap Sort</vt:lpstr>
      <vt:lpstr>PowerPoint Presentation</vt:lpstr>
      <vt:lpstr>Heap Sort</vt:lpstr>
      <vt:lpstr>Heap Sort</vt:lpstr>
      <vt:lpstr>Heap Sort</vt:lpstr>
      <vt:lpstr>Heap Sort</vt:lpstr>
      <vt:lpstr>Heap Sort</vt:lpstr>
      <vt:lpstr>Heap Sort</vt:lpstr>
      <vt:lpstr>Implementations</vt:lpstr>
      <vt:lpstr>Heap and Maxheap</vt:lpstr>
      <vt:lpstr>An Array to Represent a Heap (Part 1)</vt:lpstr>
      <vt:lpstr>An Array to Represent a Heap (Part 2)</vt:lpstr>
      <vt:lpstr>An Array to Represent a Heap (Part 3)</vt:lpstr>
      <vt:lpstr>Creating a Heap</vt:lpstr>
      <vt:lpstr>Adding an Entry</vt:lpstr>
      <vt:lpstr>Removing the Root</vt:lpstr>
      <vt:lpstr>Removing the Root</vt:lpstr>
      <vt:lpstr>Heap Sort - Revised reheap Method</vt:lpstr>
      <vt:lpstr>Heap Sort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Abstractions with Java™</dc:title>
  <cp:lastModifiedBy>Gary Thai</cp:lastModifiedBy>
  <cp:revision>120</cp:revision>
  <dcterms:modified xsi:type="dcterms:W3CDTF">2021-07-11T20:50:04Z</dcterms:modified>
</cp:coreProperties>
</file>